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6" r:id="rId6"/>
    <p:sldId id="263" r:id="rId7"/>
    <p:sldId id="267" r:id="rId8"/>
    <p:sldId id="260" r:id="rId9"/>
    <p:sldId id="265" r:id="rId10"/>
    <p:sldId id="262" r:id="rId11"/>
  </p:sldIdLst>
  <p:sldSz cx="10691813" cy="755967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D8B"/>
    <a:srgbClr val="0097CA"/>
    <a:srgbClr val="4E5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2" autoAdjust="0"/>
    <p:restoredTop sz="94660"/>
  </p:normalViewPr>
  <p:slideViewPr>
    <p:cSldViewPr snapToGrid="0">
      <p:cViewPr>
        <p:scale>
          <a:sx n="100" d="100"/>
          <a:sy n="100" d="100"/>
        </p:scale>
        <p:origin x="14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3E0A390-DA38-4D39-8099-C9566015F67B}" type="datetimeFigureOut">
              <a:rPr lang="ru-RU" smtClean="0"/>
              <a:t>24.07.2023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191649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0A390-DA38-4D39-8099-C9566015F67B}" type="datetimeFigureOut">
              <a:rPr lang="ru-RU" smtClean="0"/>
              <a:t>24.07.2023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392086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0A390-DA38-4D39-8099-C9566015F67B}" type="datetimeFigureOut">
              <a:rPr lang="ru-RU" smtClean="0"/>
              <a:t>24.07.2023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396408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3E0A390-DA38-4D39-8099-C9566015F67B}" type="datetimeFigureOut">
              <a:rPr lang="ru-RU" smtClean="0"/>
              <a:t>24.07.2023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151006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3E0A390-DA38-4D39-8099-C9566015F67B}" type="datetimeFigureOut">
              <a:rPr lang="ru-RU" smtClean="0"/>
              <a:t>24.07.2023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42612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3E0A390-DA38-4D39-8099-C9566015F67B}" type="datetimeFigureOut">
              <a:rPr lang="ru-RU" smtClean="0"/>
              <a:t>24.07.2023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305593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3E0A390-DA38-4D39-8099-C9566015F67B}" type="datetimeFigureOut">
              <a:rPr lang="ru-RU" smtClean="0"/>
              <a:t>24.07.2023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38641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3E0A390-DA38-4D39-8099-C9566015F67B}" type="datetimeFigureOut">
              <a:rPr lang="ru-RU" smtClean="0"/>
              <a:t>24.07.2023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17557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0A390-DA38-4D39-8099-C9566015F67B}" type="datetimeFigureOut">
              <a:rPr lang="ru-RU" smtClean="0"/>
              <a:t>24.07.2023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153980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33E0A390-DA38-4D39-8099-C9566015F67B}" type="datetimeFigureOut">
              <a:rPr lang="ru-RU" smtClean="0"/>
              <a:t>24.07.2023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420250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33E0A390-DA38-4D39-8099-C9566015F67B}" type="datetimeFigureOut">
              <a:rPr lang="ru-RU" smtClean="0"/>
              <a:t>24.07.2023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6E5CA3-9343-4393-A234-7E364F5CA0ED}" type="slidenum">
              <a:rPr lang="ru-RU" smtClean="0"/>
              <a:t>‹#›</a:t>
            </a:fld>
            <a:endParaRPr lang="ru-RU"/>
          </a:p>
        </p:txBody>
      </p:sp>
    </p:spTree>
    <p:extLst>
      <p:ext uri="{BB962C8B-B14F-4D97-AF65-F5344CB8AC3E}">
        <p14:creationId xmlns:p14="http://schemas.microsoft.com/office/powerpoint/2010/main" val="52197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3E0A390-DA38-4D39-8099-C9566015F67B}" type="datetimeFigureOut">
              <a:rPr lang="ru-RU" smtClean="0"/>
              <a:t>24.07.2023</a:t>
            </a:fld>
            <a:endParaRPr lang="ru-R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26E5CA3-9343-4393-A234-7E364F5CA0ED}" type="slidenum">
              <a:rPr lang="ru-RU" smtClean="0"/>
              <a:t>‹#›</a:t>
            </a:fld>
            <a:endParaRPr lang="ru-RU"/>
          </a:p>
        </p:txBody>
      </p:sp>
    </p:spTree>
    <p:extLst>
      <p:ext uri="{BB962C8B-B14F-4D97-AF65-F5344CB8AC3E}">
        <p14:creationId xmlns:p14="http://schemas.microsoft.com/office/powerpoint/2010/main" val="3222621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hyperlink" Target="https://t.me/UZDAILY/47268" TargetMode="External"/><Relationship Id="rId13" Type="http://schemas.openxmlformats.org/officeDocument/2006/relationships/image" Target="../media/image23.jpeg"/><Relationship Id="rId3" Type="http://schemas.openxmlformats.org/officeDocument/2006/relationships/hyperlink" Target="https://drive.google.com/file/d/1OiAdKgTnaPYqt7AsH5NXgQy7oayrT4G9/view?usp=sharing" TargetMode="External"/><Relationship Id="rId7" Type="http://schemas.openxmlformats.org/officeDocument/2006/relationships/hyperlink" Target="https://t.me/UZDAILY/47319" TargetMode="External"/><Relationship Id="rId12" Type="http://schemas.openxmlformats.org/officeDocument/2006/relationships/hyperlink" Target="https://uza.uz/uz/posts/ekspertlar-neft-gaz-va-energetika-tarmogida-hamkorlik-istiqbollarini-muhokama-qildi_484755"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sputniknews.uz/20230518/ozbekiston-neft-gaz-homiy-kompaniya-35065010.html" TargetMode="External"/><Relationship Id="rId11" Type="http://schemas.openxmlformats.org/officeDocument/2006/relationships/hyperlink" Target="https://uza.uz/ru/posts/energeticheskiy-forum-budet-sluzhit-razvitiyu-neftegazovoy-i-energeticheskoy-otrasley-nashey-strany_485608" TargetMode="External"/><Relationship Id="rId5" Type="http://schemas.openxmlformats.org/officeDocument/2006/relationships/hyperlink" Target="https://xs.uz/uzkr/97575" TargetMode="External"/><Relationship Id="rId15" Type="http://schemas.openxmlformats.org/officeDocument/2006/relationships/image" Target="../media/image25.jpeg"/><Relationship Id="rId10" Type="http://schemas.openxmlformats.org/officeDocument/2006/relationships/hyperlink" Target="https://nuz.uz/nauka-i-tehnika/1277930-zelenye-i-otvetstvennye.html" TargetMode="External"/><Relationship Id="rId4" Type="http://schemas.openxmlformats.org/officeDocument/2006/relationships/hyperlink" Target="https://yuz.uz/ru/news/v-tashkente-proydet-vtoroy-mejdunarodny-energeticheskiy-forum-uzbekistana" TargetMode="External"/><Relationship Id="rId9" Type="http://schemas.openxmlformats.org/officeDocument/2006/relationships/hyperlink" Target="https://t.me/pvouz/38715" TargetMode="External"/><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3.jp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84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98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2071" y="743353"/>
            <a:ext cx="4012637" cy="954107"/>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OPENING CEREMONY</a:t>
            </a:r>
          </a:p>
          <a:p>
            <a:r>
              <a:rPr lang="en-US" sz="2800" b="1" dirty="0">
                <a:solidFill>
                  <a:srgbClr val="6E4D8B"/>
                </a:solidFill>
                <a:latin typeface="Arial" panose="020B0604020202020204" pitchFamily="34" charset="0"/>
                <a:cs typeface="Arial" panose="020B0604020202020204" pitchFamily="34" charset="0"/>
              </a:rPr>
              <a:t>OF THE FORUM</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4447882" y="743353"/>
            <a:ext cx="5847481" cy="3600986"/>
          </a:xfrm>
          <a:prstGeom prst="rect">
            <a:avLst/>
          </a:prstGeom>
          <a:noFill/>
        </p:spPr>
        <p:txBody>
          <a:bodyPr wrap="square" rtlCol="0">
            <a:spAutoFit/>
          </a:bodyPr>
          <a:lstStyle/>
          <a:p>
            <a:r>
              <a:rPr lang="en-US" b="1" dirty="0">
                <a:solidFill>
                  <a:srgbClr val="6E4D8B"/>
                </a:solidFill>
                <a:latin typeface="Arial" panose="020B0604020202020204" pitchFamily="34" charset="0"/>
                <a:cs typeface="Arial" panose="020B0604020202020204" pitchFamily="34" charset="0"/>
              </a:rPr>
              <a:t>VIP speakers</a:t>
            </a:r>
            <a:r>
              <a:rPr lang="ru-RU" b="1" dirty="0">
                <a:solidFill>
                  <a:srgbClr val="6E4D8B"/>
                </a:solidFill>
                <a:latin typeface="Arial" panose="020B0604020202020204" pitchFamily="34" charset="0"/>
                <a:cs typeface="Arial" panose="020B0604020202020204" pitchFamily="34" charset="0"/>
              </a:rPr>
              <a:t> </a:t>
            </a:r>
            <a:r>
              <a:rPr lang="en-US" b="1" dirty="0">
                <a:solidFill>
                  <a:srgbClr val="6E4D8B"/>
                </a:solidFill>
                <a:latin typeface="Arial" panose="020B0604020202020204" pitchFamily="34" charset="0"/>
                <a:cs typeface="Arial" panose="020B0604020202020204" pitchFamily="34" charset="0"/>
              </a:rPr>
              <a:t>and guests of the forum:</a:t>
            </a:r>
            <a:endParaRPr lang="en-US" sz="1600" b="1" dirty="0">
              <a:solidFill>
                <a:schemeClr val="accent2"/>
              </a:solidFill>
              <a:latin typeface="Arial" panose="020B0604020202020204" pitchFamily="34" charset="0"/>
              <a:cs typeface="Arial" panose="020B0604020202020204" pitchFamily="34" charset="0"/>
            </a:endParaRPr>
          </a:p>
          <a:p>
            <a:endParaRPr lang="en-US" sz="600" b="1" dirty="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Azim </a:t>
            </a:r>
            <a:r>
              <a:rPr lang="en-GB" sz="1400" dirty="0" err="1">
                <a:latin typeface="Arial" panose="020B0604020202020204" pitchFamily="34" charset="0"/>
                <a:cs typeface="Arial" panose="020B0604020202020204" pitchFamily="34" charset="0"/>
              </a:rPr>
              <a:t>Akhmedkhadjaev</a:t>
            </a:r>
            <a:r>
              <a:rPr lang="en-GB" sz="1400" dirty="0">
                <a:latin typeface="Arial" panose="020B0604020202020204" pitchFamily="34" charset="0"/>
                <a:cs typeface="Arial" panose="020B0604020202020204" pitchFamily="34" charset="0"/>
              </a:rPr>
              <a:t>, First Deputy Minister, Ministry of Energy of the Republic of Uzbekistan</a:t>
            </a:r>
            <a:endParaRPr lang="en-GB" sz="900" dirty="0">
              <a:latin typeface="Arial" panose="020B0604020202020204" pitchFamily="34" charset="0"/>
              <a:cs typeface="Arial" panose="020B0604020202020204" pitchFamily="34" charset="0"/>
            </a:endParaRPr>
          </a:p>
          <a:p>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Bakhodirjon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Sidikov</a:t>
            </a:r>
            <a:r>
              <a:rPr lang="en-GB" sz="1400" dirty="0">
                <a:latin typeface="Arial" panose="020B0604020202020204" pitchFamily="34" charset="0"/>
                <a:cs typeface="Arial" panose="020B0604020202020204" pitchFamily="34" charset="0"/>
              </a:rPr>
              <a:t>, Chairman of the Board, “</a:t>
            </a:r>
            <a:r>
              <a:rPr lang="en-GB" sz="1400" dirty="0" err="1">
                <a:latin typeface="Arial" panose="020B0604020202020204" pitchFamily="34" charset="0"/>
                <a:cs typeface="Arial" panose="020B0604020202020204" pitchFamily="34" charset="0"/>
              </a:rPr>
              <a:t>Uzbekneftegaz</a:t>
            </a:r>
            <a:r>
              <a:rPr lang="en-GB" sz="1400" dirty="0">
                <a:latin typeface="Arial" panose="020B0604020202020204" pitchFamily="34" charset="0"/>
                <a:cs typeface="Arial" panose="020B0604020202020204" pitchFamily="34" charset="0"/>
              </a:rPr>
              <a:t>” JSC</a:t>
            </a:r>
          </a:p>
          <a:p>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Rovshan</a:t>
            </a:r>
            <a:r>
              <a:rPr lang="en-GB" sz="1400" dirty="0">
                <a:latin typeface="Arial" panose="020B0604020202020204" pitchFamily="34" charset="0"/>
                <a:cs typeface="Arial" panose="020B0604020202020204" pitchFamily="34" charset="0"/>
              </a:rPr>
              <a:t> Najaf, President, SOCAR</a:t>
            </a:r>
          </a:p>
          <a:p>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Binu </a:t>
            </a:r>
            <a:r>
              <a:rPr lang="en-GB" sz="1400" dirty="0" err="1">
                <a:latin typeface="Arial" panose="020B0604020202020204" pitchFamily="34" charset="0"/>
                <a:cs typeface="Arial" panose="020B0604020202020204" pitchFamily="34" charset="0"/>
              </a:rPr>
              <a:t>Parthan</a:t>
            </a:r>
            <a:r>
              <a:rPr lang="en-GB" sz="1400" dirty="0">
                <a:latin typeface="Arial" panose="020B0604020202020204" pitchFamily="34" charset="0"/>
                <a:cs typeface="Arial" panose="020B0604020202020204" pitchFamily="34" charset="0"/>
              </a:rPr>
              <a:t>, Deputy Director, Country Engagement, Country Engagement and Partnerships (CEP) Division, International Renewable Energy Agency (IRENA)</a:t>
            </a:r>
          </a:p>
          <a:p>
            <a:pPr marL="285750" indent="-285750">
              <a:buFont typeface="Arial" panose="020B0604020202020204" pitchFamily="34" charset="0"/>
              <a:buChar char="•"/>
            </a:pPr>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Rohit Gokhale, Executive Vice President - Business Development, </a:t>
            </a:r>
            <a:r>
              <a:rPr lang="en-GB" sz="1400" dirty="0" err="1">
                <a:latin typeface="Arial" panose="020B0604020202020204" pitchFamily="34" charset="0"/>
                <a:cs typeface="Arial" panose="020B0604020202020204" pitchFamily="34" charset="0"/>
              </a:rPr>
              <a:t>Acwa</a:t>
            </a:r>
            <a:r>
              <a:rPr lang="en-GB" sz="1400" dirty="0">
                <a:latin typeface="Arial" panose="020B0604020202020204" pitchFamily="34" charset="0"/>
                <a:cs typeface="Arial" panose="020B0604020202020204" pitchFamily="34" charset="0"/>
              </a:rPr>
              <a:t> Power</a:t>
            </a:r>
          </a:p>
          <a:p>
            <a:pPr marL="285750" indent="-285750">
              <a:buFont typeface="Arial" panose="020B0604020202020204" pitchFamily="34" charset="0"/>
              <a:buChar char="•"/>
            </a:pPr>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Abdulaziz </a:t>
            </a:r>
            <a:r>
              <a:rPr lang="en-GB" sz="1400" dirty="0" err="1">
                <a:latin typeface="Arial" panose="020B0604020202020204" pitchFamily="34" charset="0"/>
                <a:cs typeface="Arial" panose="020B0604020202020204" pitchFamily="34" charset="0"/>
              </a:rPr>
              <a:t>Alobaidli</a:t>
            </a:r>
            <a:r>
              <a:rPr lang="en-GB" sz="1400" dirty="0">
                <a:latin typeface="Arial" panose="020B0604020202020204" pitchFamily="34" charset="0"/>
                <a:cs typeface="Arial" panose="020B0604020202020204" pitchFamily="34" charset="0"/>
              </a:rPr>
              <a:t>, Chief Operating Officer, Masdar</a:t>
            </a:r>
          </a:p>
          <a:p>
            <a:pPr marL="285750" indent="-285750">
              <a:buFont typeface="Arial" panose="020B0604020202020204" pitchFamily="34" charset="0"/>
              <a:buChar char="•"/>
            </a:pPr>
            <a:endParaRPr lang="en-GB" sz="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Boris </a:t>
            </a:r>
            <a:r>
              <a:rPr lang="en-GB" sz="1400" dirty="0" err="1">
                <a:latin typeface="Arial" panose="020B0604020202020204" pitchFamily="34" charset="0"/>
                <a:cs typeface="Arial" panose="020B0604020202020204" pitchFamily="34" charset="0"/>
              </a:rPr>
              <a:t>Arseev</a:t>
            </a:r>
            <a:r>
              <a:rPr lang="en-GB" sz="1400" dirty="0">
                <a:latin typeface="Arial" panose="020B0604020202020204" pitchFamily="34" charset="0"/>
                <a:cs typeface="Arial" panose="020B0604020202020204" pitchFamily="34" charset="0"/>
              </a:rPr>
              <a:t>, Director for International Business, ROSATOM</a:t>
            </a:r>
            <a:endParaRPr lang="en-GB" sz="1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248437" y="1812807"/>
            <a:ext cx="3524810" cy="2062103"/>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Uzbekistan Energy Forum -  is the country’s flagship event that covers all the key sectors of fuel and energy complex to do business  and exchange information, attracting top companies, ministries, global CEOs and leading decision makers to shape the future of Uzbekistan’s energy industry.</a:t>
            </a:r>
          </a:p>
          <a:p>
            <a:endParaRPr lang="en-US" sz="1600" dirty="0">
              <a:latin typeface="Arial" panose="020B0604020202020204" pitchFamily="34" charset="0"/>
              <a:cs typeface="Arial" panose="020B0604020202020204" pitchFamily="34" charset="0"/>
            </a:endParaRPr>
          </a:p>
        </p:txBody>
      </p:sp>
      <p:pic>
        <p:nvPicPr>
          <p:cNvPr id="8" name="Рисунок 7" descr="Изображение выглядит как одежда, человек, костюм, работа&#10;&#10;Автоматически созданное описание">
            <a:extLst>
              <a:ext uri="{FF2B5EF4-FFF2-40B4-BE49-F238E27FC236}">
                <a16:creationId xmlns:a16="http://schemas.microsoft.com/office/drawing/2014/main" id="{B07B01A2-A83C-CBA8-147D-6649C9467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61" y="4553383"/>
            <a:ext cx="3179362" cy="2119776"/>
          </a:xfrm>
          <a:prstGeom prst="rect">
            <a:avLst/>
          </a:prstGeom>
        </p:spPr>
      </p:pic>
      <p:pic>
        <p:nvPicPr>
          <p:cNvPr id="9" name="Рисунок 8" descr="Изображение выглядит как одежда, человек, Человеческое лицо, аудитория&#10;&#10;Автоматически созданное описание">
            <a:extLst>
              <a:ext uri="{FF2B5EF4-FFF2-40B4-BE49-F238E27FC236}">
                <a16:creationId xmlns:a16="http://schemas.microsoft.com/office/drawing/2014/main" id="{AD92B469-523A-0A59-C168-0BCE682F9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581" y="4553384"/>
            <a:ext cx="3179362" cy="2119574"/>
          </a:xfrm>
          <a:prstGeom prst="rect">
            <a:avLst/>
          </a:prstGeom>
        </p:spPr>
      </p:pic>
      <p:pic>
        <p:nvPicPr>
          <p:cNvPr id="10" name="Рисунок 9" descr="Изображение выглядит как одежда, человек, Человеческое лицо, Публичное выступление&#10;&#10;Автоматически созданное описание">
            <a:extLst>
              <a:ext uri="{FF2B5EF4-FFF2-40B4-BE49-F238E27FC236}">
                <a16:creationId xmlns:a16="http://schemas.microsoft.com/office/drawing/2014/main" id="{8438471D-F8A2-2EF7-C47E-1F37C220BE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01" y="4553383"/>
            <a:ext cx="3179362" cy="2119575"/>
          </a:xfrm>
          <a:prstGeom prst="rect">
            <a:avLst/>
          </a:prstGeom>
        </p:spPr>
      </p:pic>
    </p:spTree>
    <p:extLst>
      <p:ext uri="{BB962C8B-B14F-4D97-AF65-F5344CB8AC3E}">
        <p14:creationId xmlns:p14="http://schemas.microsoft.com/office/powerpoint/2010/main" val="392838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765" y="787018"/>
            <a:ext cx="6185648" cy="954107"/>
          </a:xfrm>
          <a:prstGeom prst="rect">
            <a:avLst/>
          </a:prstGeom>
          <a:noFill/>
        </p:spPr>
        <p:txBody>
          <a:bodyPr wrap="square" rtlCol="0">
            <a:spAutoFit/>
          </a:bodyPr>
          <a:lstStyle/>
          <a:p>
            <a:r>
              <a:rPr lang="en-US" sz="2800" b="1" dirty="0">
                <a:solidFill>
                  <a:srgbClr val="6E4D8B"/>
                </a:solidFill>
                <a:latin typeface="Arial" panose="020B0604020202020204" pitchFamily="34" charset="0"/>
                <a:cs typeface="Arial" panose="020B0604020202020204" pitchFamily="34" charset="0"/>
              </a:rPr>
              <a:t>MORE THAN</a:t>
            </a:r>
          </a:p>
          <a:p>
            <a:r>
              <a:rPr lang="en-US" sz="2800" b="1" dirty="0">
                <a:solidFill>
                  <a:srgbClr val="6E4D8B"/>
                </a:solidFill>
                <a:latin typeface="Arial" panose="020B0604020202020204" pitchFamily="34" charset="0"/>
                <a:cs typeface="Arial" panose="020B0604020202020204" pitchFamily="34" charset="0"/>
              </a:rPr>
              <a:t>1 000 DELEGATES</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313765" y="1874752"/>
            <a:ext cx="9970878" cy="2369880"/>
          </a:xfrm>
          <a:prstGeom prst="rect">
            <a:avLst/>
          </a:prstGeom>
          <a:noFill/>
        </p:spPr>
        <p:txBody>
          <a:bodyPr wrap="square" rtlCol="0">
            <a:spAutoFit/>
          </a:bodyPr>
          <a:lstStyle/>
          <a:p>
            <a:r>
              <a:rPr lang="en-US" b="1" dirty="0">
                <a:solidFill>
                  <a:srgbClr val="6E4D8B"/>
                </a:solidFill>
                <a:latin typeface="Arial" panose="020B0604020202020204" pitchFamily="34" charset="0"/>
                <a:cs typeface="Arial" panose="020B0604020202020204" pitchFamily="34" charset="0"/>
              </a:rPr>
              <a:t>KEY TOPICS:</a:t>
            </a:r>
          </a:p>
          <a:p>
            <a:endParaRPr lang="en-US" sz="100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Strategic planning of the fuel and energy complex of Uzbekistan in the context of dynamic geopolitical and geo-economic realities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Megatrends of the new cycle of development and diversification of the petrochemical industry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Ecological aspects of the energy industry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Modern technologies for forecasting and searching for new hydrocarbon deposits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Optimization of field and production processes in the oil and gas industry integrating with smart technologies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Advanced mechanisms for the introduction of renewable energy and energy efficiency in the energy infrastructure of Uzbekistan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Advanced technological and financial mechanisms for implementation in the energy infrastructure of Uzbekistan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implementation of nuclear energy - is the basis for ensuring carbon neutrality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Structural transformation as a basis for expanding the innovative ecosystem of the electric power industry of Uzbekistan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Hydrogen energy. Prospects, trends and technological challenges</a:t>
            </a:r>
            <a:endParaRPr lang="en-US" sz="1200" dirty="0">
              <a:latin typeface="Arial" panose="020B0604020202020204" pitchFamily="34" charset="0"/>
              <a:cs typeface="Arial" panose="020B0604020202020204" pitchFamily="34" charset="0"/>
            </a:endParaRPr>
          </a:p>
        </p:txBody>
      </p:sp>
      <p:pic>
        <p:nvPicPr>
          <p:cNvPr id="7" name="Рисунок 6" descr="Изображение выглядит как одежда, человек, обувь, группа&#10;&#10;Автоматически созданное описание">
            <a:extLst>
              <a:ext uri="{FF2B5EF4-FFF2-40B4-BE49-F238E27FC236}">
                <a16:creationId xmlns:a16="http://schemas.microsoft.com/office/drawing/2014/main" id="{DE08C008-974E-7A30-37EA-013E9902E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6" y="4558460"/>
            <a:ext cx="3252152" cy="2169042"/>
          </a:xfrm>
          <a:prstGeom prst="rect">
            <a:avLst/>
          </a:prstGeom>
        </p:spPr>
      </p:pic>
      <p:pic>
        <p:nvPicPr>
          <p:cNvPr id="8" name="Рисунок 7" descr="Изображение выглядит как Человеческое лицо, одежда, человек, в помещении&#10;&#10;Автоматически созданное описание">
            <a:extLst>
              <a:ext uri="{FF2B5EF4-FFF2-40B4-BE49-F238E27FC236}">
                <a16:creationId xmlns:a16="http://schemas.microsoft.com/office/drawing/2014/main" id="{A3AE6D02-AFCE-1AAE-FB10-28C4C5269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124" y="4558621"/>
            <a:ext cx="3253563" cy="2168881"/>
          </a:xfrm>
          <a:prstGeom prst="rect">
            <a:avLst/>
          </a:prstGeom>
        </p:spPr>
      </p:pic>
      <p:pic>
        <p:nvPicPr>
          <p:cNvPr id="9" name="Рисунок 8" descr="Изображение выглядит как одежда, Человеческое лицо, человек, женщина&#10;&#10;Автоматически созданное описание">
            <a:extLst>
              <a:ext uri="{FF2B5EF4-FFF2-40B4-BE49-F238E27FC236}">
                <a16:creationId xmlns:a16="http://schemas.microsoft.com/office/drawing/2014/main" id="{ABB26E00-E659-11F0-EBDC-6974694B0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1722" y="4558299"/>
            <a:ext cx="3253563" cy="2169042"/>
          </a:xfrm>
          <a:prstGeom prst="rect">
            <a:avLst/>
          </a:prstGeom>
        </p:spPr>
      </p:pic>
    </p:spTree>
    <p:extLst>
      <p:ext uri="{BB962C8B-B14F-4D97-AF65-F5344CB8AC3E}">
        <p14:creationId xmlns:p14="http://schemas.microsoft.com/office/powerpoint/2010/main" val="329947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765" y="1246997"/>
            <a:ext cx="2658100" cy="523220"/>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50 SPEAKERS</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313764" y="2020324"/>
            <a:ext cx="7142905" cy="5332229"/>
          </a:xfrm>
          <a:prstGeom prst="rect">
            <a:avLst/>
          </a:prstGeom>
          <a:noFill/>
        </p:spPr>
        <p:txBody>
          <a:bodyPr wrap="square" rtlCol="0">
            <a:spAutoFit/>
          </a:bodyPr>
          <a:lstStyle/>
          <a:p>
            <a:r>
              <a:rPr lang="en-US" b="1" dirty="0">
                <a:solidFill>
                  <a:srgbClr val="6E4D8B"/>
                </a:solidFill>
                <a:latin typeface="Arial" panose="020B0604020202020204" pitchFamily="34" charset="0"/>
                <a:cs typeface="Arial" panose="020B0604020202020204" pitchFamily="34" charset="0"/>
              </a:rPr>
              <a:t>SPEAKERS</a:t>
            </a:r>
            <a:r>
              <a:rPr lang="ru-RU" b="1" dirty="0">
                <a:solidFill>
                  <a:srgbClr val="6E4D8B"/>
                </a:solidFill>
                <a:latin typeface="Arial" panose="020B0604020202020204" pitchFamily="34" charset="0"/>
                <a:cs typeface="Arial" panose="020B0604020202020204" pitchFamily="34" charset="0"/>
              </a:rPr>
              <a:t>:</a:t>
            </a:r>
            <a:endParaRPr lang="en-US" b="1" dirty="0">
              <a:solidFill>
                <a:srgbClr val="6E4D8B"/>
              </a:solidFill>
              <a:latin typeface="Arial" panose="020B0604020202020204" pitchFamily="34" charset="0"/>
              <a:cs typeface="Arial" panose="020B0604020202020204" pitchFamily="34" charset="0"/>
            </a:endParaRPr>
          </a:p>
          <a:p>
            <a:endParaRPr lang="ru-RU" sz="115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err="1">
                <a:latin typeface="Arial" panose="020B0604020202020204" pitchFamily="34" charset="0"/>
                <a:cs typeface="Arial" panose="020B0604020202020204" pitchFamily="34" charset="0"/>
              </a:rPr>
              <a:t>Vitaliy</a:t>
            </a:r>
            <a:r>
              <a:rPr lang="en-US" sz="1150" dirty="0">
                <a:latin typeface="Arial" panose="020B0604020202020204" pitchFamily="34" charset="0"/>
                <a:cs typeface="Arial" panose="020B0604020202020204" pitchFamily="34" charset="0"/>
              </a:rPr>
              <a:t> Yakovlev, Managing Partner, KPMG Azerbaijan, and Head of Energy Department, KPMG Caucasus and Central Asia</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Prakash Kejriwal, Director, Indorama Corporation</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Alisher </a:t>
            </a:r>
            <a:r>
              <a:rPr lang="en-US" sz="1150" dirty="0" err="1">
                <a:latin typeface="Arial" panose="020B0604020202020204" pitchFamily="34" charset="0"/>
                <a:cs typeface="Arial" panose="020B0604020202020204" pitchFamily="34" charset="0"/>
              </a:rPr>
              <a:t>Bakhadirov</a:t>
            </a:r>
            <a:r>
              <a:rPr lang="en-US" sz="1150" dirty="0">
                <a:latin typeface="Arial" panose="020B0604020202020204" pitchFamily="34" charset="0"/>
                <a:cs typeface="Arial" panose="020B0604020202020204" pitchFamily="34" charset="0"/>
              </a:rPr>
              <a:t>, Head of Gas Processing and Gas Chemistry Department, </a:t>
            </a:r>
            <a:r>
              <a:rPr lang="en-US" sz="1150" dirty="0" err="1">
                <a:latin typeface="Arial" panose="020B0604020202020204" pitchFamily="34" charset="0"/>
                <a:cs typeface="Arial" panose="020B0604020202020204" pitchFamily="34" charset="0"/>
              </a:rPr>
              <a:t>Uzbekneftegaz</a:t>
            </a:r>
            <a:r>
              <a:rPr lang="en-US" sz="1150" dirty="0">
                <a:latin typeface="Arial" panose="020B0604020202020204" pitchFamily="34" charset="0"/>
                <a:cs typeface="Arial" panose="020B0604020202020204" pitchFamily="34" charset="0"/>
              </a:rPr>
              <a:t> JSC</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Sergey </a:t>
            </a:r>
            <a:r>
              <a:rPr lang="en-US" sz="1150" dirty="0" err="1">
                <a:latin typeface="Arial" panose="020B0604020202020204" pitchFamily="34" charset="0"/>
                <a:cs typeface="Arial" panose="020B0604020202020204" pitchFamily="34" charset="0"/>
              </a:rPr>
              <a:t>Bulavinov</a:t>
            </a:r>
            <a:r>
              <a:rPr lang="en-US" sz="1150" dirty="0">
                <a:latin typeface="Arial" panose="020B0604020202020204" pitchFamily="34" charset="0"/>
                <a:cs typeface="Arial" panose="020B0604020202020204" pitchFamily="34" charset="0"/>
              </a:rPr>
              <a:t>, Head of Moscow Branch, BORSIG GmbH</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Igor Solovyev, Director, Project Sales - Refining, Petrochemicals and Gas Processing – Europe, Africa, Turkey, Israel, Central Asia (EATCA), Honeywell</a:t>
            </a:r>
          </a:p>
          <a:p>
            <a:pPr marL="171450" indent="-171450">
              <a:buFont typeface="Arial" panose="020B0604020202020204" pitchFamily="34" charset="0"/>
              <a:buChar char="•"/>
            </a:pPr>
            <a:r>
              <a:rPr lang="en-US" sz="1150" dirty="0" err="1">
                <a:latin typeface="Arial" panose="020B0604020202020204" pitchFamily="34" charset="0"/>
                <a:cs typeface="Arial" panose="020B0604020202020204" pitchFamily="34" charset="0"/>
              </a:rPr>
              <a:t>Yassir</a:t>
            </a:r>
            <a:r>
              <a:rPr lang="en-US" sz="1150" dirty="0">
                <a:latin typeface="Arial" panose="020B0604020202020204" pitchFamily="34" charset="0"/>
                <a:cs typeface="Arial" panose="020B0604020202020204" pitchFamily="34" charset="0"/>
              </a:rPr>
              <a:t> </a:t>
            </a:r>
            <a:r>
              <a:rPr lang="en-US" sz="1150" dirty="0" err="1">
                <a:latin typeface="Arial" panose="020B0604020202020204" pitchFamily="34" charset="0"/>
                <a:cs typeface="Arial" panose="020B0604020202020204" pitchFamily="34" charset="0"/>
              </a:rPr>
              <a:t>Ghiyati</a:t>
            </a:r>
            <a:r>
              <a:rPr lang="en-US" sz="1150" dirty="0">
                <a:latin typeface="Arial" panose="020B0604020202020204" pitchFamily="34" charset="0"/>
                <a:cs typeface="Arial" panose="020B0604020202020204" pitchFamily="34" charset="0"/>
              </a:rPr>
              <a:t>, Global Vice President and Managing Director, Central Asia &amp; EMEA, </a:t>
            </a:r>
            <a:r>
              <a:rPr lang="en-US" sz="1150" dirty="0" err="1">
                <a:latin typeface="Arial" panose="020B0604020202020204" pitchFamily="34" charset="0"/>
                <a:cs typeface="Arial" panose="020B0604020202020204" pitchFamily="34" charset="0"/>
              </a:rPr>
              <a:t>Haldor</a:t>
            </a:r>
            <a:r>
              <a:rPr lang="en-US" sz="1150" dirty="0">
                <a:latin typeface="Arial" panose="020B0604020202020204" pitchFamily="34" charset="0"/>
                <a:cs typeface="Arial" panose="020B0604020202020204" pitchFamily="34" charset="0"/>
              </a:rPr>
              <a:t> </a:t>
            </a:r>
            <a:r>
              <a:rPr lang="en-US" sz="1150" dirty="0" err="1">
                <a:latin typeface="Arial" panose="020B0604020202020204" pitchFamily="34" charset="0"/>
                <a:cs typeface="Arial" panose="020B0604020202020204" pitchFamily="34" charset="0"/>
              </a:rPr>
              <a:t>Topsoe</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Igor </a:t>
            </a:r>
            <a:r>
              <a:rPr lang="en-US" sz="1150" dirty="0" err="1">
                <a:latin typeface="Arial" panose="020B0604020202020204" pitchFamily="34" charset="0"/>
                <a:cs typeface="Arial" panose="020B0604020202020204" pitchFamily="34" charset="0"/>
              </a:rPr>
              <a:t>Kurguzov</a:t>
            </a:r>
            <a:r>
              <a:rPr lang="en-US" sz="1150" dirty="0">
                <a:latin typeface="Arial" panose="020B0604020202020204" pitchFamily="34" charset="0"/>
                <a:cs typeface="Arial" panose="020B0604020202020204" pitchFamily="34" charset="0"/>
              </a:rPr>
              <a:t>, Head of Sales, European Metallurgical Company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Igor </a:t>
            </a:r>
            <a:r>
              <a:rPr lang="en-US" sz="1150" dirty="0" err="1">
                <a:latin typeface="Arial" panose="020B0604020202020204" pitchFamily="34" charset="0"/>
                <a:cs typeface="Arial" panose="020B0604020202020204" pitchFamily="34" charset="0"/>
              </a:rPr>
              <a:t>Evstratov</a:t>
            </a:r>
            <a:r>
              <a:rPr lang="en-US" sz="1150" dirty="0">
                <a:latin typeface="Arial" panose="020B0604020202020204" pitchFamily="34" charset="0"/>
                <a:cs typeface="Arial" panose="020B0604020202020204" pitchFamily="34" charset="0"/>
              </a:rPr>
              <a:t>, Chief Architect of Production Programs and Digital Solutions, </a:t>
            </a:r>
            <a:r>
              <a:rPr lang="en-US" sz="1150" dirty="0" err="1">
                <a:latin typeface="Arial" panose="020B0604020202020204" pitchFamily="34" charset="0"/>
                <a:cs typeface="Arial" panose="020B0604020202020204" pitchFamily="34" charset="0"/>
              </a:rPr>
              <a:t>Terralink</a:t>
            </a:r>
            <a:r>
              <a:rPr lang="en-US" sz="1150" dirty="0">
                <a:latin typeface="Arial" panose="020B0604020202020204" pitchFamily="34" charset="0"/>
                <a:cs typeface="Arial" panose="020B0604020202020204" pitchFamily="34" charset="0"/>
              </a:rPr>
              <a:t> Technologies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Tatiana </a:t>
            </a:r>
            <a:r>
              <a:rPr lang="en-US" sz="1150" dirty="0" err="1">
                <a:latin typeface="Arial" panose="020B0604020202020204" pitchFamily="34" charset="0"/>
                <a:cs typeface="Arial" panose="020B0604020202020204" pitchFamily="34" charset="0"/>
              </a:rPr>
              <a:t>Miroshnichenko</a:t>
            </a:r>
            <a:r>
              <a:rPr lang="en-US" sz="1150" dirty="0">
                <a:latin typeface="Arial" panose="020B0604020202020204" pitchFamily="34" charset="0"/>
                <a:cs typeface="Arial" panose="020B0604020202020204" pitchFamily="34" charset="0"/>
              </a:rPr>
              <a:t>, Senior Manager, EY</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Alisher </a:t>
            </a:r>
            <a:r>
              <a:rPr lang="en-US" sz="1150" dirty="0" err="1">
                <a:latin typeface="Arial" panose="020B0604020202020204" pitchFamily="34" charset="0"/>
                <a:cs typeface="Arial" panose="020B0604020202020204" pitchFamily="34" charset="0"/>
              </a:rPr>
              <a:t>Mustafaev</a:t>
            </a:r>
            <a:r>
              <a:rPr lang="en-US" sz="1150" dirty="0">
                <a:latin typeface="Arial" panose="020B0604020202020204" pitchFamily="34" charset="0"/>
                <a:cs typeface="Arial" panose="020B0604020202020204" pitchFamily="34" charset="0"/>
              </a:rPr>
              <a:t>, Advisor to the Chairman of the Board on health and safety, ESG and sustainable development, </a:t>
            </a:r>
            <a:r>
              <a:rPr lang="en-US" sz="1150" dirty="0" err="1">
                <a:latin typeface="Arial" panose="020B0604020202020204" pitchFamily="34" charset="0"/>
                <a:cs typeface="Arial" panose="020B0604020202020204" pitchFamily="34" charset="0"/>
              </a:rPr>
              <a:t>Uzbekneftegaz</a:t>
            </a:r>
            <a:r>
              <a:rPr lang="en-US" sz="1150" dirty="0">
                <a:latin typeface="Arial" panose="020B0604020202020204" pitchFamily="34" charset="0"/>
                <a:cs typeface="Arial" panose="020B0604020202020204" pitchFamily="34" charset="0"/>
              </a:rPr>
              <a:t> JSC</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Alexander </a:t>
            </a:r>
            <a:r>
              <a:rPr lang="en-US" sz="1150" dirty="0" err="1">
                <a:latin typeface="Arial" panose="020B0604020202020204" pitchFamily="34" charset="0"/>
                <a:cs typeface="Arial" panose="020B0604020202020204" pitchFamily="34" charset="0"/>
              </a:rPr>
              <a:t>Ustyuzhanin</a:t>
            </a:r>
            <a:r>
              <a:rPr lang="en-US" sz="1150" dirty="0">
                <a:latin typeface="Arial" panose="020B0604020202020204" pitchFamily="34" charset="0"/>
                <a:cs typeface="Arial" panose="020B0604020202020204" pitchFamily="34" charset="0"/>
              </a:rPr>
              <a:t>, Sales Leader, Baker Hughes</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Boris Nikolaev, Chief Business Consultant, Aspen Technology Inc.</a:t>
            </a:r>
          </a:p>
          <a:p>
            <a:pPr marL="171450" indent="-171450">
              <a:buFont typeface="Arial" panose="020B0604020202020204" pitchFamily="34" charset="0"/>
              <a:buChar char="•"/>
            </a:pPr>
            <a:r>
              <a:rPr lang="en-US" sz="1150" dirty="0" err="1">
                <a:latin typeface="Arial" panose="020B0604020202020204" pitchFamily="34" charset="0"/>
                <a:cs typeface="Arial" panose="020B0604020202020204" pitchFamily="34" charset="0"/>
              </a:rPr>
              <a:t>Yernar</a:t>
            </a:r>
            <a:r>
              <a:rPr lang="en-US" sz="1150" dirty="0">
                <a:latin typeface="Arial" panose="020B0604020202020204" pitchFamily="34" charset="0"/>
                <a:cs typeface="Arial" panose="020B0604020202020204" pitchFamily="34" charset="0"/>
              </a:rPr>
              <a:t> </a:t>
            </a:r>
            <a:r>
              <a:rPr lang="en-US" sz="1150" dirty="0" err="1">
                <a:latin typeface="Arial" panose="020B0604020202020204" pitchFamily="34" charset="0"/>
                <a:cs typeface="Arial" panose="020B0604020202020204" pitchFamily="34" charset="0"/>
              </a:rPr>
              <a:t>Akhmettaev</a:t>
            </a:r>
            <a:r>
              <a:rPr lang="en-US" sz="1150" dirty="0">
                <a:latin typeface="Arial" panose="020B0604020202020204" pitchFamily="34" charset="0"/>
                <a:cs typeface="Arial" panose="020B0604020202020204" pitchFamily="34" charset="0"/>
              </a:rPr>
              <a:t>, Senior Research Analyst, Eurasian Energy, S&amp;P Global</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Polina Lion, Director, Sustainable Development Department, Rosatom State Corporation</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Anvar </a:t>
            </a:r>
            <a:r>
              <a:rPr lang="en-US" sz="1150" dirty="0" err="1">
                <a:latin typeface="Arial" panose="020B0604020202020204" pitchFamily="34" charset="0"/>
                <a:cs typeface="Arial" panose="020B0604020202020204" pitchFamily="34" charset="0"/>
              </a:rPr>
              <a:t>Gadoev</a:t>
            </a:r>
            <a:r>
              <a:rPr lang="en-US" sz="1150" dirty="0">
                <a:latin typeface="Arial" panose="020B0604020202020204" pitchFamily="34" charset="0"/>
                <a:cs typeface="Arial" panose="020B0604020202020204" pitchFamily="34" charset="0"/>
              </a:rPr>
              <a:t>, Head, Geology Department, </a:t>
            </a:r>
            <a:r>
              <a:rPr lang="en-US" sz="1150" dirty="0" err="1">
                <a:latin typeface="Arial" panose="020B0604020202020204" pitchFamily="34" charset="0"/>
                <a:cs typeface="Arial" panose="020B0604020202020204" pitchFamily="34" charset="0"/>
              </a:rPr>
              <a:t>Uzbekneftegaz</a:t>
            </a:r>
            <a:r>
              <a:rPr lang="en-US" sz="1150" dirty="0">
                <a:latin typeface="Arial" panose="020B0604020202020204" pitchFamily="34" charset="0"/>
                <a:cs typeface="Arial" panose="020B0604020202020204" pitchFamily="34" charset="0"/>
              </a:rPr>
              <a:t> JSC</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Nodir </a:t>
            </a:r>
            <a:r>
              <a:rPr lang="en-US" sz="1150" dirty="0" err="1">
                <a:latin typeface="Arial" panose="020B0604020202020204" pitchFamily="34" charset="0"/>
                <a:cs typeface="Arial" panose="020B0604020202020204" pitchFamily="34" charset="0"/>
              </a:rPr>
              <a:t>Muhutdinov</a:t>
            </a:r>
            <a:r>
              <a:rPr lang="en-US" sz="1150" dirty="0">
                <a:latin typeface="Arial" panose="020B0604020202020204" pitchFamily="34" charset="0"/>
                <a:cs typeface="Arial" panose="020B0604020202020204" pitchFamily="34" charset="0"/>
              </a:rPr>
              <a:t>, Minister’s Advisor, Ministry of Mining Industry and Geology of the Republic of Uzbekistan</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Diana </a:t>
            </a:r>
            <a:r>
              <a:rPr lang="en-US" sz="1150" dirty="0" err="1">
                <a:latin typeface="Arial" panose="020B0604020202020204" pitchFamily="34" charset="0"/>
                <a:cs typeface="Arial" panose="020B0604020202020204" pitchFamily="34" charset="0"/>
              </a:rPr>
              <a:t>Shigapova</a:t>
            </a:r>
            <a:r>
              <a:rPr lang="en-US" sz="1150" dirty="0">
                <a:latin typeface="Arial" panose="020B0604020202020204" pitchFamily="34" charset="0"/>
                <a:cs typeface="Arial" panose="020B0604020202020204" pitchFamily="34" charset="0"/>
              </a:rPr>
              <a:t>, Strategic Planning Director, Aspen Technology Inc.</a:t>
            </a:r>
          </a:p>
          <a:p>
            <a:pPr marL="171450" indent="-171450">
              <a:buFont typeface="Arial" panose="020B0604020202020204" pitchFamily="34" charset="0"/>
              <a:buChar char="•"/>
            </a:pPr>
            <a:r>
              <a:rPr lang="en-US" sz="1150" dirty="0" err="1">
                <a:latin typeface="Arial" panose="020B0604020202020204" pitchFamily="34" charset="0"/>
                <a:cs typeface="Arial" panose="020B0604020202020204" pitchFamily="34" charset="0"/>
              </a:rPr>
              <a:t>Shokhrukh</a:t>
            </a:r>
            <a:r>
              <a:rPr lang="en-US" sz="1150" dirty="0">
                <a:latin typeface="Arial" panose="020B0604020202020204" pitchFamily="34" charset="0"/>
                <a:cs typeface="Arial" panose="020B0604020202020204" pitchFamily="34" charset="0"/>
              </a:rPr>
              <a:t> </a:t>
            </a:r>
            <a:r>
              <a:rPr lang="en-US" sz="1150" dirty="0" err="1">
                <a:latin typeface="Arial" panose="020B0604020202020204" pitchFamily="34" charset="0"/>
                <a:cs typeface="Arial" panose="020B0604020202020204" pitchFamily="34" charset="0"/>
              </a:rPr>
              <a:t>Shomurodov</a:t>
            </a:r>
            <a:r>
              <a:rPr lang="en-US" sz="1150" dirty="0">
                <a:latin typeface="Arial" panose="020B0604020202020204" pitchFamily="34" charset="0"/>
                <a:cs typeface="Arial" panose="020B0604020202020204" pitchFamily="34" charset="0"/>
              </a:rPr>
              <a:t>, Team lead in the Department of Geology, </a:t>
            </a:r>
            <a:r>
              <a:rPr lang="en-US" sz="1150" dirty="0" err="1">
                <a:latin typeface="Arial" panose="020B0604020202020204" pitchFamily="34" charset="0"/>
                <a:cs typeface="Arial" panose="020B0604020202020204" pitchFamily="34" charset="0"/>
              </a:rPr>
              <a:t>Uzbekneftegaz</a:t>
            </a:r>
            <a:r>
              <a:rPr lang="en-US" sz="1150" dirty="0">
                <a:latin typeface="Arial" panose="020B0604020202020204" pitchFamily="34" charset="0"/>
                <a:cs typeface="Arial" panose="020B0604020202020204" pitchFamily="34" charset="0"/>
              </a:rPr>
              <a:t> JSC</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Ravshan </a:t>
            </a:r>
            <a:r>
              <a:rPr lang="en-US" sz="1150" dirty="0" err="1">
                <a:latin typeface="Arial" panose="020B0604020202020204" pitchFamily="34" charset="0"/>
                <a:cs typeface="Arial" panose="020B0604020202020204" pitchFamily="34" charset="0"/>
              </a:rPr>
              <a:t>Gulyamov</a:t>
            </a:r>
            <a:r>
              <a:rPr lang="en-US" sz="1150" dirty="0">
                <a:latin typeface="Arial" panose="020B0604020202020204" pitchFamily="34" charset="0"/>
                <a:cs typeface="Arial" panose="020B0604020202020204" pitchFamily="34" charset="0"/>
              </a:rPr>
              <a:t>, Deputy Head, Field Operations Department, Head, Modelling Department, </a:t>
            </a:r>
            <a:r>
              <a:rPr lang="en-US" sz="1150" dirty="0" err="1">
                <a:latin typeface="Arial" panose="020B0604020202020204" pitchFamily="34" charset="0"/>
                <a:cs typeface="Arial" panose="020B0604020202020204" pitchFamily="34" charset="0"/>
              </a:rPr>
              <a:t>Uzbekneftegaz</a:t>
            </a:r>
            <a:r>
              <a:rPr lang="en-US" sz="1150" dirty="0">
                <a:latin typeface="Arial" panose="020B0604020202020204" pitchFamily="34" charset="0"/>
                <a:cs typeface="Arial" panose="020B0604020202020204" pitchFamily="34" charset="0"/>
              </a:rPr>
              <a:t> JSC</a:t>
            </a:r>
          </a:p>
          <a:p>
            <a:r>
              <a:rPr lang="en-US" sz="1100" dirty="0">
                <a:highlight>
                  <a:srgbClr val="FFFF00"/>
                </a:highlight>
                <a:latin typeface="Arial" panose="020B0604020202020204" pitchFamily="34" charset="0"/>
                <a:cs typeface="Arial" panose="020B0604020202020204" pitchFamily="34" charset="0"/>
              </a:rPr>
              <a:t> </a:t>
            </a:r>
            <a:endParaRPr lang="en-US" sz="1200" dirty="0">
              <a:highlight>
                <a:srgbClr val="FFFF00"/>
              </a:highlight>
              <a:latin typeface="Arial" panose="020B0604020202020204" pitchFamily="34" charset="0"/>
              <a:cs typeface="Arial" panose="020B0604020202020204" pitchFamily="34" charset="0"/>
            </a:endParaRPr>
          </a:p>
          <a:p>
            <a:endParaRPr lang="en-US" sz="1200" dirty="0">
              <a:highlight>
                <a:srgbClr val="FFFF00"/>
              </a:highligh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3221913" y="1091540"/>
            <a:ext cx="7469900" cy="834882"/>
          </a:xfrm>
          <a:prstGeom prst="rect">
            <a:avLst/>
          </a:prstGeom>
          <a:solidFill>
            <a:srgbClr val="0097C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528223" y="1185443"/>
            <a:ext cx="1928733"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Delegates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1000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Sessions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a:t>
            </a:r>
            <a:endParaRPr lang="ru-RU" b="1" dirty="0">
              <a:solidFill>
                <a:schemeClr val="bg1"/>
              </a:solidFill>
            </a:endParaRPr>
          </a:p>
        </p:txBody>
      </p:sp>
      <p:sp>
        <p:nvSpPr>
          <p:cNvPr id="13" name="TextBox 12"/>
          <p:cNvSpPr txBox="1"/>
          <p:nvPr/>
        </p:nvSpPr>
        <p:spPr>
          <a:xfrm>
            <a:off x="5605208" y="1185442"/>
            <a:ext cx="1659429"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Speakers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50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Countries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24</a:t>
            </a:r>
            <a:endParaRPr lang="ru-RU" b="1" dirty="0">
              <a:solidFill>
                <a:schemeClr val="bg1"/>
              </a:solidFill>
              <a:latin typeface="Arial" panose="020B0604020202020204" pitchFamily="34" charset="0"/>
              <a:cs typeface="Arial" panose="020B0604020202020204" pitchFamily="34" charset="0"/>
            </a:endParaRPr>
          </a:p>
        </p:txBody>
      </p:sp>
      <p:pic>
        <p:nvPicPr>
          <p:cNvPr id="2" name="Рисунок 1" descr="Изображение выглядит как одежда, человек, Человеческое лицо, компания&#10;&#10;Автоматически созданное описание">
            <a:extLst>
              <a:ext uri="{FF2B5EF4-FFF2-40B4-BE49-F238E27FC236}">
                <a16:creationId xmlns:a16="http://schemas.microsoft.com/office/drawing/2014/main" id="{5A41D0FA-64B0-4960-9080-5CAEBDBCC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6671" y="709378"/>
            <a:ext cx="3076561" cy="2050853"/>
          </a:xfrm>
          <a:prstGeom prst="rect">
            <a:avLst/>
          </a:prstGeom>
        </p:spPr>
      </p:pic>
      <p:pic>
        <p:nvPicPr>
          <p:cNvPr id="3" name="Рисунок 2" descr="Изображение выглядит как Человеческое лицо, одежда, человек, галстук&#10;&#10;Автоматически созданное описание">
            <a:extLst>
              <a:ext uri="{FF2B5EF4-FFF2-40B4-BE49-F238E27FC236}">
                <a16:creationId xmlns:a16="http://schemas.microsoft.com/office/drawing/2014/main" id="{7FF8A13D-8F24-B939-50E3-93BFC04D92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672" y="2819987"/>
            <a:ext cx="3076561" cy="2051041"/>
          </a:xfrm>
          <a:prstGeom prst="rect">
            <a:avLst/>
          </a:prstGeom>
        </p:spPr>
      </p:pic>
      <p:pic>
        <p:nvPicPr>
          <p:cNvPr id="6" name="Рисунок 5" descr="Изображение выглядит как одежда, человек, костюм, Человеческое лицо&#10;&#10;Автоматически созданное описание">
            <a:extLst>
              <a:ext uri="{FF2B5EF4-FFF2-40B4-BE49-F238E27FC236}">
                <a16:creationId xmlns:a16="http://schemas.microsoft.com/office/drawing/2014/main" id="{917FE6EB-9AA4-743C-A5FC-F7513C8FE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670" y="4925997"/>
            <a:ext cx="3076561" cy="2051041"/>
          </a:xfrm>
          <a:prstGeom prst="rect">
            <a:avLst/>
          </a:prstGeom>
        </p:spPr>
      </p:pic>
    </p:spTree>
    <p:extLst>
      <p:ext uri="{BB962C8B-B14F-4D97-AF65-F5344CB8AC3E}">
        <p14:creationId xmlns:p14="http://schemas.microsoft.com/office/powerpoint/2010/main" val="379419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765" y="1246997"/>
            <a:ext cx="2658100" cy="523220"/>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50 SPEAKERS</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313764" y="1932497"/>
            <a:ext cx="7172881" cy="5530232"/>
          </a:xfrm>
          <a:prstGeom prst="rect">
            <a:avLst/>
          </a:prstGeom>
          <a:noFill/>
        </p:spPr>
        <p:txBody>
          <a:bodyPr wrap="square" rtlCol="0">
            <a:spAutoFit/>
          </a:bodyPr>
          <a:lstStyle/>
          <a:p>
            <a:r>
              <a:rPr lang="en-US" b="1" dirty="0">
                <a:solidFill>
                  <a:srgbClr val="6E4D8B"/>
                </a:solidFill>
                <a:latin typeface="Arial" panose="020B0604020202020204" pitchFamily="34" charset="0"/>
                <a:cs typeface="Arial" panose="020B0604020202020204" pitchFamily="34" charset="0"/>
              </a:rPr>
              <a:t>SPEAKERS</a:t>
            </a:r>
            <a:r>
              <a:rPr lang="ru-RU" b="1" dirty="0">
                <a:solidFill>
                  <a:srgbClr val="6E4D8B"/>
                </a:solidFill>
                <a:latin typeface="Arial" panose="020B0604020202020204" pitchFamily="34" charset="0"/>
                <a:cs typeface="Arial" panose="020B0604020202020204" pitchFamily="34" charset="0"/>
              </a:rPr>
              <a:t>:</a:t>
            </a:r>
            <a:endParaRPr lang="en-US" b="1" dirty="0">
              <a:solidFill>
                <a:srgbClr val="6E4D8B"/>
              </a:solidFill>
              <a:latin typeface="Arial" panose="020B0604020202020204" pitchFamily="34" charset="0"/>
              <a:cs typeface="Arial" panose="020B0604020202020204" pitchFamily="34" charset="0"/>
            </a:endParaRPr>
          </a:p>
          <a:p>
            <a:endParaRPr lang="en-US" sz="1100" b="1" dirty="0">
              <a:solidFill>
                <a:srgbClr val="6E4D8B"/>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ru-RU" sz="10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50" dirty="0" err="1">
                <a:latin typeface="Arial" panose="020B0604020202020204" pitchFamily="34" charset="0"/>
                <a:cs typeface="Arial" panose="020B0604020202020204" pitchFamily="34" charset="0"/>
              </a:rPr>
              <a:t>Gaffar</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Mirzoev</a:t>
            </a:r>
            <a:r>
              <a:rPr lang="en-GB" sz="1150" dirty="0">
                <a:latin typeface="Arial" panose="020B0604020202020204" pitchFamily="34" charset="0"/>
                <a:cs typeface="Arial" panose="020B0604020202020204" pitchFamily="34" charset="0"/>
              </a:rPr>
              <a:t>, Head of Business Field, Integrity Solutions, Sector CIS and CE, Rosen Group</a:t>
            </a: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Mikhail Smirnov, President, Association of Innovative Enterprises in Energy Sector "</a:t>
            </a:r>
            <a:r>
              <a:rPr lang="en-GB" sz="1150" dirty="0" err="1">
                <a:latin typeface="Arial" panose="020B0604020202020204" pitchFamily="34" charset="0"/>
                <a:cs typeface="Arial" panose="020B0604020202020204" pitchFamily="34" charset="0"/>
              </a:rPr>
              <a:t>EnergoInnovation</a:t>
            </a:r>
            <a:r>
              <a:rPr lang="en-GB" sz="11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Alexey </a:t>
            </a:r>
            <a:r>
              <a:rPr lang="en-GB" sz="1150" dirty="0" err="1">
                <a:latin typeface="Arial" panose="020B0604020202020204" pitchFamily="34" charset="0"/>
                <a:cs typeface="Arial" panose="020B0604020202020204" pitchFamily="34" charset="0"/>
              </a:rPr>
              <a:t>Sachik</a:t>
            </a:r>
            <a:r>
              <a:rPr lang="en-GB" sz="1150" dirty="0">
                <a:latin typeface="Arial" panose="020B0604020202020204" pitchFamily="34" charset="0"/>
                <a:cs typeface="Arial" panose="020B0604020202020204" pitchFamily="34" charset="0"/>
              </a:rPr>
              <a:t>, Director, LMP Project Group CA, LLC</a:t>
            </a: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Farrukh Latipov, Business Development Manager, Dahua Vision</a:t>
            </a: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George </a:t>
            </a:r>
            <a:r>
              <a:rPr lang="en-GB" sz="1150" dirty="0" err="1">
                <a:latin typeface="Arial" panose="020B0604020202020204" pitchFamily="34" charset="0"/>
                <a:cs typeface="Arial" panose="020B0604020202020204" pitchFamily="34" charset="0"/>
              </a:rPr>
              <a:t>Kekelidze</a:t>
            </a:r>
            <a:r>
              <a:rPr lang="en-GB" sz="1150" dirty="0">
                <a:latin typeface="Arial" panose="020B0604020202020204" pitchFamily="34" charset="0"/>
                <a:cs typeface="Arial" panose="020B0604020202020204" pitchFamily="34" charset="0"/>
              </a:rPr>
              <a:t>, The European Association for Renewable Energy EUROSOLAR</a:t>
            </a:r>
          </a:p>
          <a:p>
            <a:pPr marL="171450" indent="-171450">
              <a:buFont typeface="Arial" panose="020B0604020202020204" pitchFamily="34" charset="0"/>
              <a:buChar char="•"/>
            </a:pPr>
            <a:r>
              <a:rPr lang="en-GB" sz="1150" dirty="0">
                <a:latin typeface="Arial" panose="020B0604020202020204" pitchFamily="34" charset="0"/>
                <a:cs typeface="Arial" panose="020B0604020202020204" pitchFamily="34" charset="0"/>
              </a:rPr>
              <a:t>Abdulla </a:t>
            </a:r>
            <a:r>
              <a:rPr lang="en-GB" sz="1150" dirty="0" err="1">
                <a:latin typeface="Arial" panose="020B0604020202020204" pitchFamily="34" charset="0"/>
                <a:cs typeface="Arial" panose="020B0604020202020204" pitchFamily="34" charset="0"/>
              </a:rPr>
              <a:t>Otaboev</a:t>
            </a:r>
            <a:r>
              <a:rPr lang="en-GB" sz="1150" dirty="0">
                <a:latin typeface="Arial" panose="020B0604020202020204" pitchFamily="34" charset="0"/>
                <a:cs typeface="Arial" panose="020B0604020202020204" pitchFamily="34" charset="0"/>
              </a:rPr>
              <a:t>, Director of Energy Efficiency Department, Ministry of Energy of the Republic of Uzbekistan</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Binu </a:t>
            </a:r>
            <a:r>
              <a:rPr lang="en-GB" sz="1150" dirty="0" err="1">
                <a:latin typeface="Arial" panose="020B0604020202020204" pitchFamily="34" charset="0"/>
                <a:cs typeface="Arial" panose="020B0604020202020204" pitchFamily="34" charset="0"/>
              </a:rPr>
              <a:t>Parthan</a:t>
            </a:r>
            <a:r>
              <a:rPr lang="en-GB" sz="1150" dirty="0">
                <a:latin typeface="Arial" panose="020B0604020202020204" pitchFamily="34" charset="0"/>
                <a:cs typeface="Arial" panose="020B0604020202020204" pitchFamily="34" charset="0"/>
              </a:rPr>
              <a:t>, Deputy Director, Country Engagement, Country Engagement and Partnerships (CEP) Division, International Renewable Energy Agency (IRENA)</a:t>
            </a: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Shahlo</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Turdikulova</a:t>
            </a:r>
            <a:r>
              <a:rPr lang="en-GB" sz="1150" dirty="0">
                <a:latin typeface="Arial" panose="020B0604020202020204" pitchFamily="34" charset="0"/>
                <a:cs typeface="Arial" panose="020B0604020202020204" pitchFamily="34" charset="0"/>
              </a:rPr>
              <a:t>, Deputy Minister of Higher Education, Science And Innovations Of The Republic Of Uzbekistan </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Amit </a:t>
            </a:r>
            <a:r>
              <a:rPr lang="en-GB" sz="1150" dirty="0" err="1">
                <a:latin typeface="Arial" panose="020B0604020202020204" pitchFamily="34" charset="0"/>
                <a:cs typeface="Arial" panose="020B0604020202020204" pitchFamily="34" charset="0"/>
              </a:rPr>
              <a:t>Beriya</a:t>
            </a:r>
            <a:r>
              <a:rPr lang="en-GB" sz="1150" dirty="0">
                <a:latin typeface="Arial" panose="020B0604020202020204" pitchFamily="34" charset="0"/>
                <a:cs typeface="Arial" panose="020B0604020202020204" pitchFamily="34" charset="0"/>
              </a:rPr>
              <a:t>, Executive Director, Technical Services for Project Development, </a:t>
            </a:r>
            <a:r>
              <a:rPr lang="en-GB" sz="1150" dirty="0" err="1">
                <a:latin typeface="Arial" panose="020B0604020202020204" pitchFamily="34" charset="0"/>
                <a:cs typeface="Arial" panose="020B0604020202020204" pitchFamily="34" charset="0"/>
              </a:rPr>
              <a:t>Acwa</a:t>
            </a:r>
            <a:r>
              <a:rPr lang="en-GB" sz="1150" dirty="0">
                <a:latin typeface="Arial" panose="020B0604020202020204" pitchFamily="34" charset="0"/>
                <a:cs typeface="Arial" panose="020B0604020202020204" pitchFamily="34" charset="0"/>
              </a:rPr>
              <a:t> Power</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Abdulla Zayed, Head, Development &amp; Investment (Central Asia &amp; Russia), Masdar</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Nahla Abid, Vice President, Sales &amp; Strategy, Middle East and Caspian Sea Region, Bureau Veritas</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Baris </a:t>
            </a:r>
            <a:r>
              <a:rPr lang="en-GB" sz="1150" dirty="0" err="1">
                <a:latin typeface="Arial" panose="020B0604020202020204" pitchFamily="34" charset="0"/>
                <a:cs typeface="Arial" panose="020B0604020202020204" pitchFamily="34" charset="0"/>
              </a:rPr>
              <a:t>Arici</a:t>
            </a:r>
            <a:r>
              <a:rPr lang="en-GB" sz="1150" dirty="0">
                <a:latin typeface="Arial" panose="020B0604020202020204" pitchFamily="34" charset="0"/>
                <a:cs typeface="Arial" panose="020B0604020202020204" pitchFamily="34" charset="0"/>
              </a:rPr>
              <a:t>, R&amp;D Manager, Yeo Technology </a:t>
            </a:r>
            <a:r>
              <a:rPr lang="en-GB" sz="1150" dirty="0" err="1">
                <a:latin typeface="Arial" panose="020B0604020202020204" pitchFamily="34" charset="0"/>
                <a:cs typeface="Arial" panose="020B0604020202020204" pitchFamily="34" charset="0"/>
              </a:rPr>
              <a:t>Energy&amp;Industry</a:t>
            </a:r>
            <a:endParaRPr lang="en-GB" sz="1150" dirty="0">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Rafał</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Kowalewski</a:t>
            </a:r>
            <a:r>
              <a:rPr lang="en-GB" sz="1150" dirty="0">
                <a:latin typeface="Arial" panose="020B0604020202020204" pitchFamily="34" charset="0"/>
                <a:cs typeface="Arial" panose="020B0604020202020204" pitchFamily="34" charset="0"/>
              </a:rPr>
              <a:t>, Head of Service &amp; Support, </a:t>
            </a:r>
            <a:r>
              <a:rPr lang="en-GB" sz="1150" dirty="0" err="1">
                <a:latin typeface="Arial" panose="020B0604020202020204" pitchFamily="34" charset="0"/>
                <a:cs typeface="Arial" panose="020B0604020202020204" pitchFamily="34" charset="0"/>
              </a:rPr>
              <a:t>Photomate</a:t>
            </a:r>
            <a:endParaRPr lang="en-GB" sz="1150" dirty="0">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Rishat</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Zabbarov</a:t>
            </a:r>
            <a:r>
              <a:rPr lang="en-GB" sz="1150" dirty="0">
                <a:latin typeface="Arial" panose="020B0604020202020204" pitchFamily="34" charset="0"/>
                <a:cs typeface="Arial" panose="020B0604020202020204" pitchFamily="34" charset="0"/>
              </a:rPr>
              <a:t>, Head of Representative Office in Uzbekistan, Unigreen Energy</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Marina </a:t>
            </a:r>
            <a:r>
              <a:rPr lang="en-GB" sz="1150" dirty="0" err="1">
                <a:latin typeface="Arial" panose="020B0604020202020204" pitchFamily="34" charset="0"/>
                <a:cs typeface="Arial" panose="020B0604020202020204" pitchFamily="34" charset="0"/>
              </a:rPr>
              <a:t>Kudriavtceva</a:t>
            </a:r>
            <a:r>
              <a:rPr lang="en-GB" sz="1150" dirty="0">
                <a:latin typeface="Arial" panose="020B0604020202020204" pitchFamily="34" charset="0"/>
                <a:cs typeface="Arial" panose="020B0604020202020204" pitchFamily="34" charset="0"/>
              </a:rPr>
              <a:t>, General Director, </a:t>
            </a:r>
            <a:r>
              <a:rPr lang="en-GB" sz="1150" dirty="0" err="1">
                <a:latin typeface="Arial" panose="020B0604020202020204" pitchFamily="34" charset="0"/>
                <a:cs typeface="Arial" panose="020B0604020202020204" pitchFamily="34" charset="0"/>
              </a:rPr>
              <a:t>PcVue</a:t>
            </a:r>
            <a:r>
              <a:rPr lang="en-GB" sz="1150" dirty="0">
                <a:latin typeface="Arial" panose="020B0604020202020204" pitchFamily="34" charset="0"/>
                <a:cs typeface="Arial" panose="020B0604020202020204" pitchFamily="34" charset="0"/>
              </a:rPr>
              <a:t> CIS</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Viacheslav </a:t>
            </a:r>
            <a:r>
              <a:rPr lang="en-GB" sz="1150" dirty="0" err="1">
                <a:latin typeface="Arial" panose="020B0604020202020204" pitchFamily="34" charset="0"/>
                <a:cs typeface="Arial" panose="020B0604020202020204" pitchFamily="34" charset="0"/>
              </a:rPr>
              <a:t>Hrechko</a:t>
            </a:r>
            <a:r>
              <a:rPr lang="en-GB" sz="1150" dirty="0">
                <a:latin typeface="Arial" panose="020B0604020202020204" pitchFamily="34" charset="0"/>
                <a:cs typeface="Arial" panose="020B0604020202020204" pitchFamily="34" charset="0"/>
              </a:rPr>
              <a:t>, Representative in Central Asia, DMCC</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Shavkat </a:t>
            </a:r>
            <a:r>
              <a:rPr lang="en-GB" sz="1150" dirty="0" err="1">
                <a:latin typeface="Arial" panose="020B0604020202020204" pitchFamily="34" charset="0"/>
                <a:cs typeface="Arial" panose="020B0604020202020204" pitchFamily="34" charset="0"/>
              </a:rPr>
              <a:t>Abdukamilov</a:t>
            </a:r>
            <a:r>
              <a:rPr lang="en-GB" sz="1150" dirty="0">
                <a:latin typeface="Arial" panose="020B0604020202020204" pitchFamily="34" charset="0"/>
                <a:cs typeface="Arial" panose="020B0604020202020204" pitchFamily="34" charset="0"/>
              </a:rPr>
              <a:t>, Executive Director, Tashkent Branch of the National Research Nuclear University, </a:t>
            </a:r>
            <a:r>
              <a:rPr lang="en-GB" sz="1150" dirty="0" err="1">
                <a:latin typeface="Arial" panose="020B0604020202020204" pitchFamily="34" charset="0"/>
                <a:cs typeface="Arial" panose="020B0604020202020204" pitchFamily="34" charset="0"/>
              </a:rPr>
              <a:t>MEPhI</a:t>
            </a:r>
            <a:endParaRPr lang="en-GB" sz="1150" dirty="0">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Bahrom</a:t>
            </a:r>
            <a:r>
              <a:rPr lang="en-GB" sz="1150" dirty="0">
                <a:latin typeface="Arial" panose="020B0604020202020204" pitchFamily="34" charset="0"/>
                <a:cs typeface="Arial" panose="020B0604020202020204" pitchFamily="34" charset="0"/>
              </a:rPr>
              <a:t> Mansurov, First Deputy General Director, </a:t>
            </a:r>
            <a:r>
              <a:rPr lang="en-GB" sz="1150" dirty="0" err="1">
                <a:latin typeface="Arial" panose="020B0604020202020204" pitchFamily="34" charset="0"/>
                <a:cs typeface="Arial" panose="020B0604020202020204" pitchFamily="34" charset="0"/>
              </a:rPr>
              <a:t>Uzatom</a:t>
            </a:r>
            <a:r>
              <a:rPr lang="en-GB" sz="1150" dirty="0">
                <a:latin typeface="Arial" panose="020B0604020202020204" pitchFamily="34" charset="0"/>
                <a:cs typeface="Arial" panose="020B0604020202020204" pitchFamily="34" charset="0"/>
              </a:rPr>
              <a:t> Agency </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King Lee, Director Harmony Programme, World Nuclear Association (WNA)</a:t>
            </a:r>
          </a:p>
          <a:p>
            <a:endParaRPr lang="en-US" sz="1150" dirty="0">
              <a:highlight>
                <a:srgbClr val="FFFF00"/>
              </a:highlight>
              <a:latin typeface="Arial" panose="020B0604020202020204" pitchFamily="34" charset="0"/>
              <a:cs typeface="Arial" panose="020B0604020202020204" pitchFamily="34" charset="0"/>
            </a:endParaRPr>
          </a:p>
          <a:p>
            <a:endParaRPr lang="en-US" sz="1100" dirty="0">
              <a:highlight>
                <a:srgbClr val="FFFF00"/>
              </a:highligh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3221913" y="1091540"/>
            <a:ext cx="7469900" cy="834882"/>
          </a:xfrm>
          <a:prstGeom prst="rect">
            <a:avLst/>
          </a:prstGeom>
          <a:solidFill>
            <a:srgbClr val="0097C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528223" y="1185443"/>
            <a:ext cx="1928733"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Delegates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1000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Sessions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a:t>
            </a:r>
            <a:endParaRPr lang="ru-RU" b="1" dirty="0">
              <a:solidFill>
                <a:schemeClr val="bg1"/>
              </a:solidFill>
            </a:endParaRPr>
          </a:p>
        </p:txBody>
      </p:sp>
      <p:sp>
        <p:nvSpPr>
          <p:cNvPr id="13" name="TextBox 12"/>
          <p:cNvSpPr txBox="1"/>
          <p:nvPr/>
        </p:nvSpPr>
        <p:spPr>
          <a:xfrm>
            <a:off x="5605208" y="1185442"/>
            <a:ext cx="1659429"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Speakers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50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Countries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24</a:t>
            </a:r>
            <a:endParaRPr lang="ru-RU" b="1" dirty="0">
              <a:solidFill>
                <a:schemeClr val="bg1"/>
              </a:solidFill>
              <a:latin typeface="Arial" panose="020B0604020202020204" pitchFamily="34" charset="0"/>
              <a:cs typeface="Arial" panose="020B0604020202020204" pitchFamily="34" charset="0"/>
            </a:endParaRPr>
          </a:p>
        </p:txBody>
      </p:sp>
      <p:pic>
        <p:nvPicPr>
          <p:cNvPr id="7" name="Рисунок 6" descr="Изображение выглядит как одежда, человек, обувь, костюм&#10;&#10;Автоматически созданное описание">
            <a:extLst>
              <a:ext uri="{FF2B5EF4-FFF2-40B4-BE49-F238E27FC236}">
                <a16:creationId xmlns:a16="http://schemas.microsoft.com/office/drawing/2014/main" id="{26914A18-8340-A709-7464-B6E817DC7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46" y="723358"/>
            <a:ext cx="3046959" cy="2033110"/>
          </a:xfrm>
          <a:prstGeom prst="rect">
            <a:avLst/>
          </a:prstGeom>
        </p:spPr>
      </p:pic>
      <p:pic>
        <p:nvPicPr>
          <p:cNvPr id="8" name="Рисунок 7" descr="Изображение выглядит как одежда, Человеческое лицо, человек, женщина&#10;&#10;Автоматически созданное описание">
            <a:extLst>
              <a:ext uri="{FF2B5EF4-FFF2-40B4-BE49-F238E27FC236}">
                <a16:creationId xmlns:a16="http://schemas.microsoft.com/office/drawing/2014/main" id="{5DF9A817-477D-BA94-6C90-B869E27A67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46" y="2800214"/>
            <a:ext cx="3046959" cy="2031458"/>
          </a:xfrm>
          <a:prstGeom prst="rect">
            <a:avLst/>
          </a:prstGeom>
        </p:spPr>
      </p:pic>
      <p:pic>
        <p:nvPicPr>
          <p:cNvPr id="9" name="Рисунок 8" descr="Изображение выглядит как одежда, человек, Человеческое лицо, костюм&#10;&#10;Автоматически созданное описание">
            <a:extLst>
              <a:ext uri="{FF2B5EF4-FFF2-40B4-BE49-F238E27FC236}">
                <a16:creationId xmlns:a16="http://schemas.microsoft.com/office/drawing/2014/main" id="{4A6D946E-A25C-2152-F47E-B99FCAEC09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6646" y="4875418"/>
            <a:ext cx="3046959" cy="2031306"/>
          </a:xfrm>
          <a:prstGeom prst="rect">
            <a:avLst/>
          </a:prstGeom>
        </p:spPr>
      </p:pic>
    </p:spTree>
    <p:extLst>
      <p:ext uri="{BB962C8B-B14F-4D97-AF65-F5344CB8AC3E}">
        <p14:creationId xmlns:p14="http://schemas.microsoft.com/office/powerpoint/2010/main" val="125610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765" y="1246997"/>
            <a:ext cx="2658100" cy="523220"/>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50 SPEAKERS</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313765" y="2276045"/>
            <a:ext cx="6899576" cy="3169394"/>
          </a:xfrm>
          <a:prstGeom prst="rect">
            <a:avLst/>
          </a:prstGeom>
          <a:noFill/>
        </p:spPr>
        <p:txBody>
          <a:bodyPr wrap="square" rtlCol="0">
            <a:spAutoFit/>
          </a:bodyPr>
          <a:lstStyle/>
          <a:p>
            <a:r>
              <a:rPr lang="en-US" b="1" dirty="0">
                <a:solidFill>
                  <a:srgbClr val="6E4D8B"/>
                </a:solidFill>
                <a:latin typeface="Arial" panose="020B0604020202020204" pitchFamily="34" charset="0"/>
                <a:cs typeface="Arial" panose="020B0604020202020204" pitchFamily="34" charset="0"/>
              </a:rPr>
              <a:t>SPEAKERS</a:t>
            </a:r>
            <a:r>
              <a:rPr lang="ru-RU" b="1" dirty="0">
                <a:solidFill>
                  <a:srgbClr val="6E4D8B"/>
                </a:solidFill>
                <a:latin typeface="Arial" panose="020B0604020202020204" pitchFamily="34" charset="0"/>
                <a:cs typeface="Arial" panose="020B0604020202020204" pitchFamily="34" charset="0"/>
              </a:rPr>
              <a:t>:</a:t>
            </a:r>
            <a:endParaRPr lang="en-US" b="1" dirty="0">
              <a:solidFill>
                <a:srgbClr val="6E4D8B"/>
              </a:solidFill>
              <a:latin typeface="Arial" panose="020B0604020202020204" pitchFamily="34" charset="0"/>
              <a:cs typeface="Arial" panose="020B0604020202020204" pitchFamily="34" charset="0"/>
            </a:endParaRPr>
          </a:p>
          <a:p>
            <a:endParaRPr lang="ru-RU" sz="1100" b="1" dirty="0">
              <a:solidFill>
                <a:schemeClr val="accent2"/>
              </a:solidFill>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Farrukh </a:t>
            </a:r>
            <a:r>
              <a:rPr lang="en-GB" sz="1150" dirty="0" err="1">
                <a:latin typeface="Arial" panose="020B0604020202020204" pitchFamily="34" charset="0"/>
                <a:cs typeface="Arial" panose="020B0604020202020204" pitchFamily="34" charset="0"/>
              </a:rPr>
              <a:t>Tashmetov</a:t>
            </a:r>
            <a:r>
              <a:rPr lang="en-GB" sz="1150" dirty="0">
                <a:latin typeface="Arial" panose="020B0604020202020204" pitchFamily="34" charset="0"/>
                <a:cs typeface="Arial" panose="020B0604020202020204" pitchFamily="34" charset="0"/>
              </a:rPr>
              <a:t>, Deputy General Director, </a:t>
            </a:r>
            <a:r>
              <a:rPr lang="en-GB" sz="1150" dirty="0" err="1">
                <a:latin typeface="Arial" panose="020B0604020202020204" pitchFamily="34" charset="0"/>
                <a:cs typeface="Arial" panose="020B0604020202020204" pitchFamily="34" charset="0"/>
              </a:rPr>
              <a:t>Uzatom</a:t>
            </a:r>
            <a:r>
              <a:rPr lang="en-GB" sz="1150" dirty="0">
                <a:latin typeface="Arial" panose="020B0604020202020204" pitchFamily="34" charset="0"/>
                <a:cs typeface="Arial" panose="020B0604020202020204" pitchFamily="34" charset="0"/>
              </a:rPr>
              <a:t> Agency</a:t>
            </a: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Puravet</a:t>
            </a:r>
            <a:r>
              <a:rPr lang="en-GB" sz="1150" dirty="0">
                <a:latin typeface="Arial" panose="020B0604020202020204" pitchFamily="34" charset="0"/>
                <a:cs typeface="Arial" panose="020B0604020202020204" pitchFamily="34" charset="0"/>
              </a:rPr>
              <a:t> Guillaume, Vice President for International Energy Construction, Assystem</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Andrey </a:t>
            </a:r>
            <a:r>
              <a:rPr lang="en-GB" sz="1150" dirty="0" err="1">
                <a:latin typeface="Arial" panose="020B0604020202020204" pitchFamily="34" charset="0"/>
                <a:cs typeface="Arial" panose="020B0604020202020204" pitchFamily="34" charset="0"/>
              </a:rPr>
              <a:t>Rozhdestvin</a:t>
            </a:r>
            <a:r>
              <a:rPr lang="en-GB" sz="1150" dirty="0">
                <a:latin typeface="Arial" panose="020B0604020202020204" pitchFamily="34" charset="0"/>
                <a:cs typeface="Arial" panose="020B0604020202020204" pitchFamily="34" charset="0"/>
              </a:rPr>
              <a:t>, General Director, JSC </a:t>
            </a:r>
            <a:r>
              <a:rPr lang="en-GB" sz="1150" dirty="0" err="1">
                <a:latin typeface="Arial" panose="020B0604020202020204" pitchFamily="34" charset="0"/>
                <a:cs typeface="Arial" panose="020B0604020202020204" pitchFamily="34" charset="0"/>
              </a:rPr>
              <a:t>Rusatom</a:t>
            </a:r>
            <a:r>
              <a:rPr lang="en-GB" sz="1150" dirty="0">
                <a:latin typeface="Arial" panose="020B0604020202020204" pitchFamily="34" charset="0"/>
                <a:cs typeface="Arial" panose="020B0604020202020204" pitchFamily="34" charset="0"/>
              </a:rPr>
              <a:t> Energy Projects</a:t>
            </a: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Damei</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Hashba</a:t>
            </a:r>
            <a:r>
              <a:rPr lang="en-GB" sz="1150" dirty="0">
                <a:latin typeface="Arial" panose="020B0604020202020204" pitchFamily="34" charset="0"/>
                <a:cs typeface="Arial" panose="020B0604020202020204" pitchFamily="34" charset="0"/>
              </a:rPr>
              <a:t>, Deputy CEO, Sales Director in the CA region, </a:t>
            </a:r>
            <a:r>
              <a:rPr lang="en-GB" sz="1150" dirty="0" err="1">
                <a:latin typeface="Arial" panose="020B0604020202020204" pitchFamily="34" charset="0"/>
                <a:cs typeface="Arial" panose="020B0604020202020204" pitchFamily="34" charset="0"/>
              </a:rPr>
              <a:t>Rusatom</a:t>
            </a:r>
            <a:r>
              <a:rPr lang="en-GB" sz="1150" dirty="0">
                <a:latin typeface="Arial" panose="020B0604020202020204" pitchFamily="34" charset="0"/>
                <a:cs typeface="Arial" panose="020B0604020202020204" pitchFamily="34" charset="0"/>
              </a:rPr>
              <a:t> Energy Projects JSC</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Aziz </a:t>
            </a:r>
            <a:r>
              <a:rPr lang="en-GB" sz="1150" dirty="0" err="1">
                <a:latin typeface="Arial" panose="020B0604020202020204" pitchFamily="34" charset="0"/>
                <a:cs typeface="Arial" panose="020B0604020202020204" pitchFamily="34" charset="0"/>
              </a:rPr>
              <a:t>Alimukhammedov</a:t>
            </a:r>
            <a:r>
              <a:rPr lang="en-GB" sz="1150" dirty="0">
                <a:latin typeface="Arial" panose="020B0604020202020204" pitchFamily="34" charset="0"/>
                <a:cs typeface="Arial" panose="020B0604020202020204" pitchFamily="34" charset="0"/>
              </a:rPr>
              <a:t>, Director, RES Institute under the Ministry of Energy of the Republic of Uzbekistan </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Andrey Reznikov, Director for Middle East and North Africa, INGC LLC </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German </a:t>
            </a:r>
            <a:r>
              <a:rPr lang="en-GB" sz="1150" dirty="0" err="1">
                <a:latin typeface="Arial" panose="020B0604020202020204" pitchFamily="34" charset="0"/>
                <a:cs typeface="Arial" panose="020B0604020202020204" pitchFamily="34" charset="0"/>
              </a:rPr>
              <a:t>Teplovodskiy</a:t>
            </a:r>
            <a:r>
              <a:rPr lang="en-GB" sz="1150" dirty="0">
                <a:latin typeface="Arial" panose="020B0604020202020204" pitchFamily="34" charset="0"/>
                <a:cs typeface="Arial" panose="020B0604020202020204" pitchFamily="34" charset="0"/>
              </a:rPr>
              <a:t>, Head of Representative Office, MWM Austria GmbH</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Aleksey </a:t>
            </a:r>
            <a:r>
              <a:rPr lang="en-GB" sz="1150" dirty="0" err="1">
                <a:latin typeface="Arial" panose="020B0604020202020204" pitchFamily="34" charset="0"/>
                <a:cs typeface="Arial" panose="020B0604020202020204" pitchFamily="34" charset="0"/>
              </a:rPr>
              <a:t>Koshelap</a:t>
            </a:r>
            <a:r>
              <a:rPr lang="en-GB" sz="1150" dirty="0">
                <a:latin typeface="Arial" panose="020B0604020202020204" pitchFamily="34" charset="0"/>
                <a:cs typeface="Arial" panose="020B0604020202020204" pitchFamily="34" charset="0"/>
              </a:rPr>
              <a:t>, Head of Service Delivery in Central Asia, </a:t>
            </a:r>
            <a:r>
              <a:rPr lang="en-GB" sz="1150" dirty="0" err="1">
                <a:latin typeface="Arial" panose="020B0604020202020204" pitchFamily="34" charset="0"/>
                <a:cs typeface="Arial" panose="020B0604020202020204" pitchFamily="34" charset="0"/>
              </a:rPr>
              <a:t>TerraLink</a:t>
            </a:r>
            <a:endParaRPr lang="en-GB" sz="1150" dirty="0">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Denis Kuznetsov, Business Development Director, MIDDLE EAST POWER SOLUTIONS LLC</a:t>
            </a:r>
          </a:p>
          <a:p>
            <a:pPr marL="171450" indent="-171450">
              <a:lnSpc>
                <a:spcPct val="107000"/>
              </a:lnSpc>
              <a:buFont typeface="Arial" panose="020B0604020202020204" pitchFamily="34" charset="0"/>
              <a:buChar char="•"/>
            </a:pPr>
            <a:r>
              <a:rPr lang="en-GB" sz="1150" dirty="0" err="1">
                <a:latin typeface="Arial" panose="020B0604020202020204" pitchFamily="34" charset="0"/>
                <a:cs typeface="Arial" panose="020B0604020202020204" pitchFamily="34" charset="0"/>
              </a:rPr>
              <a:t>Kholisakhon</a:t>
            </a:r>
            <a:r>
              <a:rPr lang="en-GB" sz="1150" dirty="0">
                <a:latin typeface="Arial" panose="020B0604020202020204" pitchFamily="34" charset="0"/>
                <a:cs typeface="Arial" panose="020B0604020202020204" pitchFamily="34" charset="0"/>
              </a:rPr>
              <a:t> </a:t>
            </a:r>
            <a:r>
              <a:rPr lang="en-GB" sz="1150" dirty="0" err="1">
                <a:latin typeface="Arial" panose="020B0604020202020204" pitchFamily="34" charset="0"/>
                <a:cs typeface="Arial" panose="020B0604020202020204" pitchFamily="34" charset="0"/>
              </a:rPr>
              <a:t>Nuriddinova</a:t>
            </a:r>
            <a:r>
              <a:rPr lang="en-GB" sz="1150" dirty="0">
                <a:latin typeface="Arial" panose="020B0604020202020204" pitchFamily="34" charset="0"/>
                <a:cs typeface="Arial" panose="020B0604020202020204" pitchFamily="34" charset="0"/>
              </a:rPr>
              <a:t>, Senior Specialist, EY</a:t>
            </a:r>
          </a:p>
          <a:p>
            <a:pPr marL="171450" indent="-171450">
              <a:lnSpc>
                <a:spcPct val="107000"/>
              </a:lnSpc>
              <a:buFont typeface="Arial" panose="020B0604020202020204" pitchFamily="34" charset="0"/>
              <a:buChar char="•"/>
            </a:pPr>
            <a:r>
              <a:rPr lang="en-GB" sz="1150" dirty="0">
                <a:latin typeface="Arial" panose="020B0604020202020204" pitchFamily="34" charset="0"/>
                <a:cs typeface="Arial" panose="020B0604020202020204" pitchFamily="34" charset="0"/>
              </a:rPr>
              <a:t>Olga </a:t>
            </a:r>
            <a:r>
              <a:rPr lang="en-GB" sz="1150" dirty="0" err="1">
                <a:latin typeface="Arial" panose="020B0604020202020204" pitchFamily="34" charset="0"/>
                <a:cs typeface="Arial" panose="020B0604020202020204" pitchFamily="34" charset="0"/>
              </a:rPr>
              <a:t>Beloglazova</a:t>
            </a:r>
            <a:r>
              <a:rPr lang="en-GB" sz="1150" dirty="0">
                <a:latin typeface="Arial" panose="020B0604020202020204" pitchFamily="34" charset="0"/>
                <a:cs typeface="Arial" panose="020B0604020202020204" pitchFamily="34" charset="0"/>
              </a:rPr>
              <a:t>, Associate Director / Energy </a:t>
            </a:r>
            <a:r>
              <a:rPr lang="en-GB" sz="1150" dirty="0" err="1">
                <a:latin typeface="Arial" panose="020B0604020202020204" pitchFamily="34" charset="0"/>
                <a:cs typeface="Arial" panose="020B0604020202020204" pitchFamily="34" charset="0"/>
              </a:rPr>
              <a:t>Center</a:t>
            </a:r>
            <a:r>
              <a:rPr lang="en-GB" sz="1150" dirty="0">
                <a:latin typeface="Arial" panose="020B0604020202020204" pitchFamily="34" charset="0"/>
                <a:cs typeface="Arial" panose="020B0604020202020204" pitchFamily="34" charset="0"/>
              </a:rPr>
              <a:t> Leader in Central, Eastern and Southeastern Europe &amp; Central Asia, E&amp;Y, Azerbaijan</a:t>
            </a:r>
          </a:p>
          <a:p>
            <a:endParaRPr lang="en-US" sz="1100" dirty="0">
              <a:latin typeface="Arial" panose="020B0604020202020204" pitchFamily="34" charset="0"/>
              <a:cs typeface="Arial" panose="020B0604020202020204" pitchFamily="34" charset="0"/>
            </a:endParaRPr>
          </a:p>
        </p:txBody>
      </p:sp>
      <p:sp>
        <p:nvSpPr>
          <p:cNvPr id="11" name="Прямоугольник 10"/>
          <p:cNvSpPr/>
          <p:nvPr/>
        </p:nvSpPr>
        <p:spPr>
          <a:xfrm>
            <a:off x="3221913" y="1091540"/>
            <a:ext cx="7469900" cy="834882"/>
          </a:xfrm>
          <a:prstGeom prst="rect">
            <a:avLst/>
          </a:prstGeom>
          <a:solidFill>
            <a:srgbClr val="0097C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528223" y="1185443"/>
            <a:ext cx="1928733"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Delegates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1000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Sessions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10</a:t>
            </a:r>
            <a:endParaRPr lang="ru-RU" b="1" dirty="0">
              <a:solidFill>
                <a:schemeClr val="bg1"/>
              </a:solidFill>
            </a:endParaRPr>
          </a:p>
        </p:txBody>
      </p:sp>
      <p:sp>
        <p:nvSpPr>
          <p:cNvPr id="13" name="TextBox 12"/>
          <p:cNvSpPr txBox="1"/>
          <p:nvPr/>
        </p:nvSpPr>
        <p:spPr>
          <a:xfrm>
            <a:off x="5605208" y="1185442"/>
            <a:ext cx="1659429"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Speakers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50</a:t>
            </a:r>
            <a:endParaRPr lang="ru-RU"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Countries</a:t>
            </a:r>
            <a:r>
              <a:rPr lang="ru-RU"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24</a:t>
            </a:r>
            <a:endParaRPr lang="ru-RU" b="1" dirty="0">
              <a:solidFill>
                <a:schemeClr val="bg1"/>
              </a:solidFill>
              <a:latin typeface="Arial" panose="020B0604020202020204" pitchFamily="34" charset="0"/>
              <a:cs typeface="Arial" panose="020B0604020202020204" pitchFamily="34" charset="0"/>
            </a:endParaRPr>
          </a:p>
        </p:txBody>
      </p:sp>
      <p:pic>
        <p:nvPicPr>
          <p:cNvPr id="2" name="Рисунок 1" descr="Изображение выглядит как одежда, человек, костюм, Человеческое лицо&#10;&#10;Автоматически созданное описание">
            <a:extLst>
              <a:ext uri="{FF2B5EF4-FFF2-40B4-BE49-F238E27FC236}">
                <a16:creationId xmlns:a16="http://schemas.microsoft.com/office/drawing/2014/main" id="{219A9965-633E-19FA-10C8-CD289BBCC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826" y="714226"/>
            <a:ext cx="3052779" cy="2035186"/>
          </a:xfrm>
          <a:prstGeom prst="rect">
            <a:avLst/>
          </a:prstGeom>
        </p:spPr>
      </p:pic>
      <p:pic>
        <p:nvPicPr>
          <p:cNvPr id="3" name="Рисунок 2" descr="Изображение выглядит как одежда, человек, Человеческое лицо, костюм&#10;&#10;Автоматически созданное описание">
            <a:extLst>
              <a:ext uri="{FF2B5EF4-FFF2-40B4-BE49-F238E27FC236}">
                <a16:creationId xmlns:a16="http://schemas.microsoft.com/office/drawing/2014/main" id="{CAA1C92C-397A-F6A6-27E4-3E50FA89E7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826" y="2813177"/>
            <a:ext cx="3052779" cy="2035186"/>
          </a:xfrm>
          <a:prstGeom prst="rect">
            <a:avLst/>
          </a:prstGeom>
        </p:spPr>
      </p:pic>
      <p:pic>
        <p:nvPicPr>
          <p:cNvPr id="6" name="Рисунок 5" descr="Изображение выглядит как человек, одежда, Человеческое лицо, съезд&#10;&#10;Автоматически созданное описание">
            <a:extLst>
              <a:ext uri="{FF2B5EF4-FFF2-40B4-BE49-F238E27FC236}">
                <a16:creationId xmlns:a16="http://schemas.microsoft.com/office/drawing/2014/main" id="{5E69B54A-3C63-05E7-22B7-A34ADF42DA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826" y="4912128"/>
            <a:ext cx="3052779" cy="2035034"/>
          </a:xfrm>
          <a:prstGeom prst="rect">
            <a:avLst/>
          </a:prstGeom>
        </p:spPr>
      </p:pic>
    </p:spTree>
    <p:extLst>
      <p:ext uri="{BB962C8B-B14F-4D97-AF65-F5344CB8AC3E}">
        <p14:creationId xmlns:p14="http://schemas.microsoft.com/office/powerpoint/2010/main" val="396958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765" y="891050"/>
            <a:ext cx="2201244" cy="954107"/>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B2G &amp;</a:t>
            </a:r>
            <a:r>
              <a:rPr lang="ru-RU" sz="2800" b="1" dirty="0">
                <a:solidFill>
                  <a:srgbClr val="6E4D8B"/>
                </a:solidFill>
                <a:latin typeface="Arial" panose="020B0604020202020204" pitchFamily="34" charset="0"/>
                <a:cs typeface="Arial" panose="020B0604020202020204" pitchFamily="34" charset="0"/>
              </a:rPr>
              <a:t> </a:t>
            </a:r>
            <a:r>
              <a:rPr lang="en-US" sz="2800" b="1" dirty="0">
                <a:solidFill>
                  <a:srgbClr val="6E4D8B"/>
                </a:solidFill>
                <a:latin typeface="Arial" panose="020B0604020202020204" pitchFamily="34" charset="0"/>
                <a:cs typeface="Arial" panose="020B0604020202020204" pitchFamily="34" charset="0"/>
              </a:rPr>
              <a:t>B2B </a:t>
            </a:r>
            <a:endParaRPr lang="ru-RU" sz="2800" b="1" dirty="0">
              <a:solidFill>
                <a:srgbClr val="6E4D8B"/>
              </a:solidFill>
              <a:latin typeface="Arial" panose="020B0604020202020204" pitchFamily="34" charset="0"/>
              <a:cs typeface="Arial" panose="020B0604020202020204" pitchFamily="34" charset="0"/>
            </a:endParaRPr>
          </a:p>
          <a:p>
            <a:r>
              <a:rPr lang="en-US" sz="2800" b="1" dirty="0">
                <a:solidFill>
                  <a:srgbClr val="6E4D8B"/>
                </a:solidFill>
                <a:latin typeface="Arial" panose="020B0604020202020204" pitchFamily="34" charset="0"/>
                <a:cs typeface="Arial" panose="020B0604020202020204" pitchFamily="34" charset="0"/>
              </a:rPr>
              <a:t>MEETINGS</a:t>
            </a:r>
            <a:endParaRPr lang="ru-RU" sz="2800" b="1" dirty="0">
              <a:solidFill>
                <a:srgbClr val="6E4D8B"/>
              </a:solidFill>
              <a:latin typeface="Arial" panose="020B0604020202020204" pitchFamily="34" charset="0"/>
              <a:cs typeface="Arial" panose="020B0604020202020204" pitchFamily="34" charset="0"/>
            </a:endParaRPr>
          </a:p>
        </p:txBody>
      </p:sp>
      <p:sp>
        <p:nvSpPr>
          <p:cNvPr id="5" name="TextBox 4"/>
          <p:cNvSpPr txBox="1"/>
          <p:nvPr/>
        </p:nvSpPr>
        <p:spPr>
          <a:xfrm>
            <a:off x="313765" y="2247470"/>
            <a:ext cx="4629710" cy="1184940"/>
          </a:xfrm>
          <a:prstGeom prst="rect">
            <a:avLst/>
          </a:prstGeom>
          <a:noFill/>
        </p:spPr>
        <p:txBody>
          <a:bodyPr wrap="square" rtlCol="0">
            <a:spAutoFit/>
          </a:bodyPr>
          <a:lstStyle/>
          <a:p>
            <a:endParaRPr lang="ru-RU" sz="1100" b="1" dirty="0">
              <a:solidFill>
                <a:schemeClr val="accent2"/>
              </a:solidFill>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Holding B2G/В2В meetings and signing bilateral documents at the management level of the Ministry of Energy of the Republic of Uzbekistan and its subsidiaries with world’s leading companies as the Forum’s key unique event contributing to its higher effectiveness</a:t>
            </a:r>
          </a:p>
        </p:txBody>
      </p:sp>
      <p:sp>
        <p:nvSpPr>
          <p:cNvPr id="11" name="Прямоугольник 10"/>
          <p:cNvSpPr/>
          <p:nvPr/>
        </p:nvSpPr>
        <p:spPr>
          <a:xfrm>
            <a:off x="2557341" y="993897"/>
            <a:ext cx="7469900" cy="834882"/>
          </a:xfrm>
          <a:prstGeom prst="rect">
            <a:avLst/>
          </a:prstGeom>
          <a:solidFill>
            <a:srgbClr val="0097C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2790259" y="1214215"/>
            <a:ext cx="3749744"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More than 70 business meetings</a:t>
            </a:r>
            <a:endParaRPr lang="ru-RU" b="1" dirty="0">
              <a:solidFill>
                <a:schemeClr val="bg1"/>
              </a:solidFill>
            </a:endParaRPr>
          </a:p>
        </p:txBody>
      </p:sp>
      <p:pic>
        <p:nvPicPr>
          <p:cNvPr id="7" name="Рисунок 6" descr="Изображение выглядит как одежда, костюм, цветок, человек&#10;&#10;Автоматически созданное описание">
            <a:extLst>
              <a:ext uri="{FF2B5EF4-FFF2-40B4-BE49-F238E27FC236}">
                <a16:creationId xmlns:a16="http://schemas.microsoft.com/office/drawing/2014/main" id="{207BE8AA-6F42-125F-3C16-80DEA924F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927" y="1003422"/>
            <a:ext cx="3406371" cy="2272023"/>
          </a:xfrm>
          <a:prstGeom prst="rect">
            <a:avLst/>
          </a:prstGeom>
        </p:spPr>
      </p:pic>
      <p:pic>
        <p:nvPicPr>
          <p:cNvPr id="8" name="Рисунок 7" descr="Изображение выглядит как человек, костюм, цветок, одежда&#10;&#10;Автоматически созданное описание">
            <a:extLst>
              <a:ext uri="{FF2B5EF4-FFF2-40B4-BE49-F238E27FC236}">
                <a16:creationId xmlns:a16="http://schemas.microsoft.com/office/drawing/2014/main" id="{F4AD86F8-FA64-B98D-3E90-4B973B94A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927" y="3361170"/>
            <a:ext cx="3406371" cy="2070435"/>
          </a:xfrm>
          <a:prstGeom prst="rect">
            <a:avLst/>
          </a:prstGeom>
        </p:spPr>
      </p:pic>
      <p:pic>
        <p:nvPicPr>
          <p:cNvPr id="9" name="Рисунок 8" descr="Изображение выглядит как одежда, человек, костюм, Человеческое лицо&#10;&#10;Автоматически созданное описание">
            <a:extLst>
              <a:ext uri="{FF2B5EF4-FFF2-40B4-BE49-F238E27FC236}">
                <a16:creationId xmlns:a16="http://schemas.microsoft.com/office/drawing/2014/main" id="{07BABAE1-B5DA-F8DF-7E99-1EB465B09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65" y="4287216"/>
            <a:ext cx="3406372" cy="2070435"/>
          </a:xfrm>
          <a:prstGeom prst="rect">
            <a:avLst/>
          </a:prstGeom>
        </p:spPr>
      </p:pic>
      <p:pic>
        <p:nvPicPr>
          <p:cNvPr id="10" name="Рисунок 9" descr="Изображение выглядит как одежда, костюм, человек, цветок&#10;&#10;Автоматически созданное описание">
            <a:extLst>
              <a:ext uri="{FF2B5EF4-FFF2-40B4-BE49-F238E27FC236}">
                <a16:creationId xmlns:a16="http://schemas.microsoft.com/office/drawing/2014/main" id="{34990430-D4E3-27F5-895F-B1BC92DC29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1974" y="4287215"/>
            <a:ext cx="3104136" cy="2070435"/>
          </a:xfrm>
          <a:prstGeom prst="rect">
            <a:avLst/>
          </a:prstGeom>
        </p:spPr>
      </p:pic>
    </p:spTree>
    <p:extLst>
      <p:ext uri="{BB962C8B-B14F-4D97-AF65-F5344CB8AC3E}">
        <p14:creationId xmlns:p14="http://schemas.microsoft.com/office/powerpoint/2010/main" val="62222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32292" y="414170"/>
            <a:ext cx="3290260" cy="523220"/>
          </a:xfrm>
          <a:prstGeom prst="rect">
            <a:avLst/>
          </a:prstGeom>
          <a:noFill/>
        </p:spPr>
        <p:txBody>
          <a:bodyPr wrap="none" rtlCol="0">
            <a:spAutoFit/>
          </a:bodyPr>
          <a:lstStyle/>
          <a:p>
            <a:r>
              <a:rPr lang="en-US" sz="2800" b="1" dirty="0">
                <a:solidFill>
                  <a:srgbClr val="6E4D8B"/>
                </a:solidFill>
                <a:latin typeface="Arial" panose="020B0604020202020204" pitchFamily="34" charset="0"/>
                <a:cs typeface="Arial" panose="020B0604020202020204" pitchFamily="34" charset="0"/>
              </a:rPr>
              <a:t>MEDIA ABOUT US</a:t>
            </a:r>
            <a:endParaRPr lang="ru-RU" sz="2800" b="1" dirty="0">
              <a:solidFill>
                <a:srgbClr val="6E4D8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33546BA-A457-8041-0069-6889C7F1B627}"/>
              </a:ext>
            </a:extLst>
          </p:cNvPr>
          <p:cNvSpPr txBox="1"/>
          <p:nvPr/>
        </p:nvSpPr>
        <p:spPr>
          <a:xfrm>
            <a:off x="3532292" y="1029449"/>
            <a:ext cx="6764234" cy="6555641"/>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Uzbekistan 24 </a:t>
            </a:r>
            <a:r>
              <a:rPr lang="en-US" sz="105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https://drive.google.com/file/d/1OiAdKgTnaPYqt7AsH5NXgQy7oayrT4G9/view?usp=sharing</a:t>
            </a:r>
            <a:endParaRPr lang="en-US" sz="1050" dirty="0">
              <a:solidFill>
                <a:schemeClr val="accent5">
                  <a:lumMod val="75000"/>
                </a:schemeClr>
              </a:solidFill>
              <a:latin typeface="Arial" panose="020B0604020202020204" pitchFamily="34" charset="0"/>
              <a:cs typeface="Arial" panose="020B0604020202020204" pitchFamily="34" charset="0"/>
            </a:endParaRPr>
          </a:p>
          <a:p>
            <a:endParaRPr lang="ru-RU" sz="1050" u="sng"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YUZ.uz </a:t>
            </a:r>
            <a:r>
              <a:rPr lang="en-US" sz="1050" u="sng" dirty="0">
                <a:solidFill>
                  <a:schemeClr val="accent5">
                    <a:lumMod val="75000"/>
                  </a:schemeClr>
                </a:solidFill>
                <a:latin typeface="Arial" panose="020B0604020202020204" pitchFamily="34" charset="0"/>
                <a:cs typeface="Arial" panose="020B0604020202020204" pitchFamily="34" charset="0"/>
                <a:hlinkClick r:id="rId4"/>
              </a:rPr>
              <a:t>https://yuz.uz/ru/news/v-tashkente-proydet-vtoroy-mejdunarodny-energeticheskiy-forum-uzbekistana</a:t>
            </a:r>
            <a:endParaRPr lang="en-US" sz="1050" u="sng" dirty="0">
              <a:solidFill>
                <a:schemeClr val="accent5">
                  <a:lumMod val="75000"/>
                </a:schemeClr>
              </a:solidFill>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NUZ.uz </a:t>
            </a:r>
            <a:r>
              <a:rPr lang="en-US" sz="1050" dirty="0">
                <a:solidFill>
                  <a:schemeClr val="accent5">
                    <a:lumMod val="75000"/>
                  </a:schemeClr>
                </a:solidFill>
                <a:latin typeface="Arial" panose="020B0604020202020204" pitchFamily="34" charset="0"/>
                <a:cs typeface="Arial" panose="020B0604020202020204" pitchFamily="34" charset="0"/>
              </a:rPr>
              <a:t>https://nuz.uz/ekonomika-i-finansy/1276419-v-koncze-maya-v-stolicze-projdet-2-j-mezhdunarodnyj-energeticheskij-forum-uzbekistana.html</a:t>
            </a:r>
          </a:p>
          <a:p>
            <a:r>
              <a:rPr lang="en-US" sz="1050" dirty="0">
                <a:solidFill>
                  <a:schemeClr val="accent5">
                    <a:lumMod val="75000"/>
                  </a:schemeClr>
                </a:solidFill>
                <a:latin typeface="Arial" panose="020B0604020202020204" pitchFamily="34" charset="0"/>
                <a:cs typeface="Arial" panose="020B0604020202020204" pitchFamily="34" charset="0"/>
              </a:rPr>
              <a:t> </a:t>
            </a:r>
            <a:endParaRPr lang="ru-RU" sz="1050" dirty="0">
              <a:solidFill>
                <a:schemeClr val="accent5">
                  <a:lumMod val="75000"/>
                </a:schemeClr>
              </a:solidFill>
              <a:latin typeface="Arial" panose="020B0604020202020204" pitchFamily="34" charset="0"/>
              <a:cs typeface="Arial" panose="020B0604020202020204" pitchFamily="34" charset="0"/>
            </a:endParaRPr>
          </a:p>
          <a:p>
            <a:r>
              <a:rPr lang="pl-PL" sz="1050" b="1" dirty="0">
                <a:latin typeface="Arial" panose="020B0604020202020204" pitchFamily="34" charset="0"/>
                <a:cs typeface="Arial" panose="020B0604020202020204" pitchFamily="34" charset="0"/>
              </a:rPr>
              <a:t>Sputnik Uzbekistan</a:t>
            </a:r>
            <a:r>
              <a:rPr lang="ru-RU" sz="1050" b="1" dirty="0">
                <a:latin typeface="Arial" panose="020B0604020202020204" pitchFamily="34" charset="0"/>
                <a:cs typeface="Arial" panose="020B0604020202020204" pitchFamily="34" charset="0"/>
              </a:rPr>
              <a:t> </a:t>
            </a:r>
            <a:r>
              <a:rPr lang="pl-PL" sz="1050" dirty="0">
                <a:solidFill>
                  <a:schemeClr val="accent5">
                    <a:lumMod val="75000"/>
                  </a:schemeClr>
                </a:solidFill>
                <a:latin typeface="Arial" panose="020B0604020202020204" pitchFamily="34" charset="0"/>
                <a:cs typeface="Arial" panose="020B0604020202020204" pitchFamily="34" charset="0"/>
              </a:rPr>
              <a:t>https://t.me/sputnikuzbekistan/34394</a:t>
            </a:r>
            <a:endParaRPr lang="en-US" sz="1050" dirty="0">
              <a:solidFill>
                <a:schemeClr val="accent5">
                  <a:lumMod val="75000"/>
                </a:schemeClr>
              </a:solidFill>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it-IT" sz="1050" b="1" dirty="0">
                <a:latin typeface="Arial" panose="020B0604020202020204" pitchFamily="34" charset="0"/>
                <a:cs typeface="Arial" panose="020B0604020202020204" pitchFamily="34" charset="0"/>
              </a:rPr>
              <a:t>Dunyo AA. O`zbekiston</a:t>
            </a:r>
          </a:p>
          <a:p>
            <a:r>
              <a:rPr lang="it-IT" sz="1050" dirty="0">
                <a:solidFill>
                  <a:schemeClr val="accent5">
                    <a:lumMod val="75000"/>
                  </a:schemeClr>
                </a:solidFill>
                <a:latin typeface="Arial" panose="020B0604020202020204" pitchFamily="34" charset="0"/>
                <a:cs typeface="Arial" panose="020B0604020202020204" pitchFamily="34" charset="0"/>
              </a:rPr>
              <a:t>https://dunyo.info/cyrl/site/inner/18-20_may_kunlari_ozbekiston_ikkinchi_halqaro_energetika_forumi_bolib_otadi-JL6</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1">
                  <a:lumMod val="50000"/>
                </a:schemeClr>
              </a:solidFill>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Tashkent City administration</a:t>
            </a:r>
            <a:r>
              <a:rPr lang="ru-RU" sz="1050" b="1" dirty="0">
                <a:latin typeface="Arial" panose="020B0604020202020204" pitchFamily="34" charset="0"/>
                <a:cs typeface="Arial" panose="020B0604020202020204" pitchFamily="34" charset="0"/>
              </a:rPr>
              <a:t>, </a:t>
            </a:r>
            <a:r>
              <a:rPr lang="en-US" sz="1050" b="1" dirty="0">
                <a:latin typeface="Arial" panose="020B0604020202020204" pitchFamily="34" charset="0"/>
                <a:cs typeface="Arial" panose="020B0604020202020204" pitchFamily="34" charset="0"/>
              </a:rPr>
              <a:t>Telegram </a:t>
            </a:r>
            <a:r>
              <a:rPr lang="en-US" sz="1050" b="1" dirty="0" err="1">
                <a:latin typeface="Arial" panose="020B0604020202020204" pitchFamily="34" charset="0"/>
                <a:cs typeface="Arial" panose="020B0604020202020204" pitchFamily="34" charset="0"/>
              </a:rPr>
              <a:t>chanel</a:t>
            </a:r>
            <a:r>
              <a:rPr lang="ru-RU" sz="1050" b="1" dirty="0">
                <a:latin typeface="Arial" panose="020B0604020202020204" pitchFamily="34" charset="0"/>
                <a:cs typeface="Arial" panose="020B0604020202020204" pitchFamily="34" charset="0"/>
              </a:rPr>
              <a:t> </a:t>
            </a:r>
            <a:r>
              <a:rPr lang="ru-RU" sz="1050" dirty="0">
                <a:solidFill>
                  <a:schemeClr val="accent1">
                    <a:lumMod val="50000"/>
                  </a:schemeClr>
                </a:solidFill>
                <a:latin typeface="Arial" panose="020B0604020202020204" pitchFamily="34" charset="0"/>
                <a:cs typeface="Arial" panose="020B0604020202020204" pitchFamily="34" charset="0"/>
              </a:rPr>
              <a:t>https://t.me/poytaxt_uz/26020</a:t>
            </a:r>
          </a:p>
          <a:p>
            <a:endParaRPr lang="ru-RU" sz="1050" b="1" dirty="0">
              <a:latin typeface="Arial" panose="020B0604020202020204" pitchFamily="34" charset="0"/>
              <a:cs typeface="Arial" panose="020B0604020202020204" pitchFamily="34" charset="0"/>
            </a:endParaRPr>
          </a:p>
          <a:p>
            <a:r>
              <a:rPr lang="en-GB" sz="1050" b="1" dirty="0" err="1">
                <a:latin typeface="Arial" panose="020B0604020202020204" pitchFamily="34" charset="0"/>
                <a:cs typeface="Arial" panose="020B0604020202020204" pitchFamily="34" charset="0"/>
              </a:rPr>
              <a:t>Xalq</a:t>
            </a:r>
            <a:r>
              <a:rPr lang="en-GB" sz="1050" b="1" dirty="0">
                <a:latin typeface="Arial" panose="020B0604020202020204" pitchFamily="34" charset="0"/>
                <a:cs typeface="Arial" panose="020B0604020202020204" pitchFamily="34" charset="0"/>
              </a:rPr>
              <a:t> </a:t>
            </a:r>
            <a:r>
              <a:rPr lang="en-GB" sz="1050" b="1" dirty="0" err="1">
                <a:latin typeface="Arial" panose="020B0604020202020204" pitchFamily="34" charset="0"/>
                <a:cs typeface="Arial" panose="020B0604020202020204" pitchFamily="34" charset="0"/>
              </a:rPr>
              <a:t>so’zi</a:t>
            </a:r>
            <a:r>
              <a:rPr lang="en-GB" sz="1050" b="1" dirty="0">
                <a:latin typeface="Arial" panose="020B0604020202020204" pitchFamily="34" charset="0"/>
                <a:cs typeface="Arial" panose="020B0604020202020204" pitchFamily="34" charset="0"/>
              </a:rPr>
              <a:t>/ People's word</a:t>
            </a:r>
            <a:r>
              <a:rPr lang="ru-RU" sz="1050" b="1" dirty="0">
                <a:latin typeface="Arial" panose="020B0604020202020204" pitchFamily="34" charset="0"/>
                <a:cs typeface="Arial" panose="020B0604020202020204" pitchFamily="34" charset="0"/>
              </a:rPr>
              <a:t> </a:t>
            </a:r>
            <a:r>
              <a:rPr lang="ru-RU" sz="1050" dirty="0">
                <a:solidFill>
                  <a:schemeClr val="accent5">
                    <a:lumMod val="75000"/>
                  </a:schemeClr>
                </a:solidFill>
                <a:latin typeface="Arial" panose="020B0604020202020204" pitchFamily="34" charset="0"/>
                <a:cs typeface="Arial" panose="020B0604020202020204" pitchFamily="34" charset="0"/>
                <a:hlinkClick r:id="rId5"/>
              </a:rPr>
              <a:t>https://xs.uz/uzkr/97575</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5">
                  <a:lumMod val="75000"/>
                </a:schemeClr>
              </a:solidFill>
              <a:latin typeface="Arial" panose="020B0604020202020204" pitchFamily="34" charset="0"/>
              <a:cs typeface="Arial" panose="020B0604020202020204" pitchFamily="34" charset="0"/>
            </a:endParaRPr>
          </a:p>
          <a:p>
            <a:r>
              <a:rPr lang="pl-PL" sz="1050" b="1" dirty="0">
                <a:latin typeface="Arial" panose="020B0604020202020204" pitchFamily="34" charset="0"/>
                <a:cs typeface="Arial" panose="020B0604020202020204" pitchFamily="34" charset="0"/>
              </a:rPr>
              <a:t>Sputnik Uzbekistan</a:t>
            </a:r>
            <a:r>
              <a:rPr lang="ru-RU" sz="1050" b="1" dirty="0">
                <a:latin typeface="Arial" panose="020B0604020202020204" pitchFamily="34" charset="0"/>
                <a:cs typeface="Arial" panose="020B0604020202020204" pitchFamily="34" charset="0"/>
              </a:rPr>
              <a:t> </a:t>
            </a:r>
            <a:r>
              <a:rPr lang="pl-PL" sz="1050" dirty="0">
                <a:solidFill>
                  <a:schemeClr val="accent5">
                    <a:lumMod val="75000"/>
                  </a:schemeClr>
                </a:solidFill>
                <a:latin typeface="Arial" panose="020B0604020202020204" pitchFamily="34" charset="0"/>
                <a:cs typeface="Arial" panose="020B0604020202020204" pitchFamily="34" charset="0"/>
                <a:hlinkClick r:id="rId6"/>
              </a:rPr>
              <a:t>https://sputniknews.uz/20230518/ozbekiston-neft-gaz-homiy-kompaniya-35065010.html</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Newspaper </a:t>
            </a:r>
            <a:r>
              <a:rPr lang="en-US" sz="1050" b="1" i="1" dirty="0">
                <a:latin typeface="Arial" panose="020B0604020202020204" pitchFamily="34" charset="0"/>
                <a:cs typeface="Arial" panose="020B0604020202020204" pitchFamily="34" charset="0"/>
              </a:rPr>
              <a:t>(printed edition)</a:t>
            </a:r>
            <a:r>
              <a:rPr lang="en-US" sz="1050" b="1" dirty="0">
                <a:latin typeface="Arial" panose="020B0604020202020204" pitchFamily="34" charset="0"/>
                <a:cs typeface="Arial" panose="020B0604020202020204" pitchFamily="34" charset="0"/>
              </a:rPr>
              <a:t> </a:t>
            </a:r>
            <a:r>
              <a:rPr lang="en-GB" sz="1050" b="1" dirty="0" err="1">
                <a:latin typeface="Arial" panose="020B0604020202020204" pitchFamily="34" charset="0"/>
                <a:cs typeface="Arial" panose="020B0604020202020204" pitchFamily="34" charset="0"/>
              </a:rPr>
              <a:t>Xalq</a:t>
            </a:r>
            <a:r>
              <a:rPr lang="en-GB" sz="1050" b="1" dirty="0">
                <a:latin typeface="Arial" panose="020B0604020202020204" pitchFamily="34" charset="0"/>
                <a:cs typeface="Arial" panose="020B0604020202020204" pitchFamily="34" charset="0"/>
              </a:rPr>
              <a:t> </a:t>
            </a:r>
            <a:r>
              <a:rPr lang="en-GB" sz="1050" b="1" dirty="0" err="1">
                <a:latin typeface="Arial" panose="020B0604020202020204" pitchFamily="34" charset="0"/>
                <a:cs typeface="Arial" panose="020B0604020202020204" pitchFamily="34" charset="0"/>
              </a:rPr>
              <a:t>so’zi</a:t>
            </a:r>
            <a:r>
              <a:rPr lang="en-GB" sz="1050" b="1" dirty="0">
                <a:latin typeface="Arial" panose="020B0604020202020204" pitchFamily="34" charset="0"/>
                <a:cs typeface="Arial" panose="020B0604020202020204" pitchFamily="34" charset="0"/>
              </a:rPr>
              <a:t>/ People's word</a:t>
            </a:r>
            <a:r>
              <a:rPr lang="ru-RU" sz="1050" b="1" dirty="0">
                <a:latin typeface="Arial" panose="020B0604020202020204" pitchFamily="34" charset="0"/>
                <a:cs typeface="Arial" panose="020B0604020202020204" pitchFamily="34" charset="0"/>
              </a:rPr>
              <a:t> </a:t>
            </a:r>
            <a:r>
              <a:rPr lang="ru-RU" sz="1050" dirty="0">
                <a:solidFill>
                  <a:schemeClr val="accent5">
                    <a:lumMod val="75000"/>
                  </a:schemeClr>
                </a:solidFill>
                <a:latin typeface="Arial" panose="020B0604020202020204" pitchFamily="34" charset="0"/>
                <a:cs typeface="Arial" panose="020B0604020202020204" pitchFamily="34" charset="0"/>
              </a:rPr>
              <a:t>№ 102 (8445) 19 </a:t>
            </a:r>
            <a:r>
              <a:rPr lang="en-US" sz="1050" dirty="0">
                <a:solidFill>
                  <a:schemeClr val="accent5">
                    <a:lumMod val="75000"/>
                  </a:schemeClr>
                </a:solidFill>
                <a:latin typeface="Arial" panose="020B0604020202020204" pitchFamily="34" charset="0"/>
                <a:cs typeface="Arial" panose="020B0604020202020204" pitchFamily="34" charset="0"/>
              </a:rPr>
              <a:t>May</a:t>
            </a:r>
            <a:r>
              <a:rPr lang="ru-RU" sz="1050" dirty="0">
                <a:solidFill>
                  <a:schemeClr val="accent5">
                    <a:lumMod val="75000"/>
                  </a:schemeClr>
                </a:solidFill>
                <a:latin typeface="Arial" panose="020B0604020202020204" pitchFamily="34" charset="0"/>
                <a:cs typeface="Arial" panose="020B0604020202020204" pitchFamily="34" charset="0"/>
              </a:rPr>
              <a:t> 2023</a:t>
            </a:r>
            <a:endParaRPr lang="pl-PL" sz="1050" dirty="0">
              <a:solidFill>
                <a:schemeClr val="accent5">
                  <a:lumMod val="75000"/>
                </a:schemeClr>
              </a:solidFill>
              <a:latin typeface="Arial" panose="020B0604020202020204" pitchFamily="34" charset="0"/>
              <a:cs typeface="Arial" panose="020B0604020202020204" pitchFamily="34" charset="0"/>
            </a:endParaRPr>
          </a:p>
          <a:p>
            <a:endParaRPr lang="en-US" sz="1050" dirty="0">
              <a:solidFill>
                <a:schemeClr val="accent5">
                  <a:lumMod val="75000"/>
                </a:schemeClr>
              </a:solidFill>
              <a:latin typeface="Arial" panose="020B0604020202020204" pitchFamily="34" charset="0"/>
              <a:cs typeface="Arial" panose="020B0604020202020204" pitchFamily="34" charset="0"/>
            </a:endParaRPr>
          </a:p>
          <a:p>
            <a:r>
              <a:rPr lang="en-US" sz="1050" b="1" dirty="0" err="1">
                <a:latin typeface="Arial" panose="020B0604020202020204" pitchFamily="34" charset="0"/>
                <a:cs typeface="Arial" panose="020B0604020202020204" pitchFamily="34" charset="0"/>
              </a:rPr>
              <a:t>UzDaily</a:t>
            </a:r>
            <a:r>
              <a:rPr lang="en-US" sz="105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сайт</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rPr>
              <a:t>https://www.uzdaily.uz/en/post/81041 </a:t>
            </a:r>
          </a:p>
          <a:p>
            <a:r>
              <a:rPr lang="en-US" sz="1050" b="1" dirty="0" err="1">
                <a:latin typeface="Arial" panose="020B0604020202020204" pitchFamily="34" charset="0"/>
                <a:cs typeface="Arial" panose="020B0604020202020204" pitchFamily="34" charset="0"/>
              </a:rPr>
              <a:t>UzDaily</a:t>
            </a:r>
            <a:r>
              <a:rPr lang="en-US"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rPr>
              <a:t>https://www.uzdaily.uz/en/post/81082, </a:t>
            </a:r>
            <a:r>
              <a:rPr lang="en-US" sz="1050" dirty="0">
                <a:solidFill>
                  <a:schemeClr val="accent5">
                    <a:lumMod val="75000"/>
                  </a:schemeClr>
                </a:solidFill>
                <a:latin typeface="Arial" panose="020B0604020202020204" pitchFamily="34" charset="0"/>
                <a:cs typeface="Arial" panose="020B0604020202020204" pitchFamily="34" charset="0"/>
                <a:hlinkClick r:id="rId7"/>
              </a:rPr>
              <a:t>https://t.me/UZDAILY/47319</a:t>
            </a:r>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err="1">
                <a:latin typeface="Arial" panose="020B0604020202020204" pitchFamily="34" charset="0"/>
                <a:cs typeface="Arial" panose="020B0604020202020204" pitchFamily="34" charset="0"/>
              </a:rPr>
              <a:t>UzDaily</a:t>
            </a:r>
            <a:r>
              <a:rPr lang="en-US" sz="1050" b="1" dirty="0">
                <a:latin typeface="Arial" panose="020B0604020202020204" pitchFamily="34" charset="0"/>
                <a:cs typeface="Arial" panose="020B0604020202020204" pitchFamily="34" charset="0"/>
              </a:rPr>
              <a:t> </a:t>
            </a:r>
            <a:r>
              <a:rPr lang="en-US" sz="1050" b="1" dirty="0" err="1">
                <a:latin typeface="Arial" panose="020B0604020202020204" pitchFamily="34" charset="0"/>
                <a:cs typeface="Arial" panose="020B0604020202020204" pitchFamily="34" charset="0"/>
              </a:rPr>
              <a:t>тг</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hlinkClick r:id="rId8"/>
              </a:rPr>
              <a:t>https://t.me/UZDAILY/47268</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5">
                  <a:lumMod val="75000"/>
                </a:schemeClr>
              </a:solidFill>
              <a:latin typeface="Arial" panose="020B0604020202020204" pitchFamily="34" charset="0"/>
              <a:cs typeface="Arial" panose="020B0604020202020204" pitchFamily="34" charset="0"/>
            </a:endParaRPr>
          </a:p>
          <a:p>
            <a:r>
              <a:rPr lang="es-ES" sz="1050" b="1" dirty="0">
                <a:latin typeface="Arial" panose="020B0604020202020204" pitchFamily="34" charset="0"/>
                <a:cs typeface="Arial" panose="020B0604020202020204" pitchFamily="34" charset="0"/>
              </a:rPr>
              <a:t>YUZ.uz сайт</a:t>
            </a:r>
            <a:r>
              <a:rPr lang="ru-RU" sz="1050" b="1" dirty="0">
                <a:latin typeface="Arial" panose="020B0604020202020204" pitchFamily="34" charset="0"/>
                <a:cs typeface="Arial" panose="020B0604020202020204" pitchFamily="34" charset="0"/>
              </a:rPr>
              <a:t> </a:t>
            </a:r>
            <a:r>
              <a:rPr lang="es-ES" sz="1050" dirty="0">
                <a:solidFill>
                  <a:schemeClr val="accent5">
                    <a:lumMod val="75000"/>
                  </a:schemeClr>
                </a:solidFill>
                <a:latin typeface="Arial" panose="020B0604020202020204" pitchFamily="34" charset="0"/>
                <a:cs typeface="Arial" panose="020B0604020202020204" pitchFamily="34" charset="0"/>
              </a:rPr>
              <a:t>https://yuz.uz/ru/news/mirove-ekspert-obmenivayutsya-optom-na-tretem-mejdunarodnom-energeticheskom-forume-uzbekistana</a:t>
            </a:r>
            <a:endParaRPr lang="ru-RU" sz="1050" dirty="0">
              <a:solidFill>
                <a:schemeClr val="accent5">
                  <a:lumMod val="75000"/>
                </a:schemeClr>
              </a:solidFill>
              <a:latin typeface="Arial" panose="020B0604020202020204" pitchFamily="34" charset="0"/>
              <a:cs typeface="Arial" panose="020B0604020202020204" pitchFamily="34" charset="0"/>
            </a:endParaRPr>
          </a:p>
          <a:p>
            <a:r>
              <a:rPr lang="es-ES" sz="1050" b="1" dirty="0">
                <a:latin typeface="Arial" panose="020B0604020202020204" pitchFamily="34" charset="0"/>
                <a:cs typeface="Arial" panose="020B0604020202020204" pitchFamily="34" charset="0"/>
              </a:rPr>
              <a:t>YUZ.uz тг</a:t>
            </a:r>
            <a:r>
              <a:rPr lang="ru-RU" sz="1050" b="1" dirty="0">
                <a:latin typeface="Arial" panose="020B0604020202020204" pitchFamily="34" charset="0"/>
                <a:cs typeface="Arial" panose="020B0604020202020204" pitchFamily="34" charset="0"/>
              </a:rPr>
              <a:t> </a:t>
            </a:r>
            <a:r>
              <a:rPr lang="es-ES" sz="1050" dirty="0">
                <a:solidFill>
                  <a:schemeClr val="accent5">
                    <a:lumMod val="75000"/>
                  </a:schemeClr>
                </a:solidFill>
                <a:latin typeface="Arial" panose="020B0604020202020204" pitchFamily="34" charset="0"/>
                <a:cs typeface="Arial" panose="020B0604020202020204" pitchFamily="34" charset="0"/>
                <a:hlinkClick r:id="rId9"/>
              </a:rPr>
              <a:t>https://t.me/pvouz/38715</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NUZ.uz</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hlinkClick r:id="rId10"/>
              </a:rPr>
              <a:t>https://nuz.uz/nauka-i-tehnika/1277930-zelenye-i-otvetstvennye.html</a:t>
            </a:r>
            <a:endParaRPr lang="ru-RU" sz="1050" dirty="0">
              <a:solidFill>
                <a:schemeClr val="accent5">
                  <a:lumMod val="75000"/>
                </a:schemeClr>
              </a:solidFill>
              <a:latin typeface="Arial" panose="020B0604020202020204" pitchFamily="34" charset="0"/>
              <a:cs typeface="Arial" panose="020B0604020202020204" pitchFamily="34" charset="0"/>
            </a:endParaRPr>
          </a:p>
          <a:p>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UZA.uz</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hlinkClick r:id="rId11"/>
              </a:rPr>
              <a:t>https://uza.uz/ru/posts/energeticheskiy-forum-budet-sluzhit-razvitiyu-neftegazovoy-i-energeticheskoy-otrasley-nashey-strany_485608</a:t>
            </a:r>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UZA.uz</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hlinkClick r:id="rId12"/>
              </a:rPr>
              <a:t>https://uza.uz/uz/posts/ekspertlar-neft-gaz-va-energetika-tarmogida-hamkorlik-istiqbollarini-muhokama-qildi_484755</a:t>
            </a:r>
            <a:endParaRPr lang="ru-RU"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UZA.uz</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rPr>
              <a:t>https://uza.uz/uz/posts/manfaatli-sohalar-boyicha-hamkorlik-masalalari-muhokama-qilindi_484332</a:t>
            </a:r>
          </a:p>
          <a:p>
            <a:endParaRPr lang="en-US" sz="1050" dirty="0">
              <a:solidFill>
                <a:schemeClr val="accent5">
                  <a:lumMod val="75000"/>
                </a:schemeClr>
              </a:solidFill>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Darakchi.uz</a:t>
            </a:r>
            <a:r>
              <a:rPr lang="ru-RU" sz="1050" b="1" dirty="0">
                <a:latin typeface="Arial" panose="020B0604020202020204" pitchFamily="34" charset="0"/>
                <a:cs typeface="Arial" panose="020B0604020202020204" pitchFamily="34" charset="0"/>
              </a:rPr>
              <a:t> </a:t>
            </a:r>
            <a:r>
              <a:rPr lang="en-US" sz="1050" dirty="0">
                <a:solidFill>
                  <a:schemeClr val="accent5">
                    <a:lumMod val="75000"/>
                  </a:schemeClr>
                </a:solidFill>
                <a:latin typeface="Arial" panose="020B0604020202020204" pitchFamily="34" charset="0"/>
                <a:cs typeface="Arial" panose="020B0604020202020204" pitchFamily="34" charset="0"/>
              </a:rPr>
              <a:t>https://darakchi.uz/uz/166625</a:t>
            </a:r>
          </a:p>
          <a:p>
            <a:endParaRPr lang="ru-RU" sz="1050" dirty="0">
              <a:solidFill>
                <a:schemeClr val="accent1">
                  <a:lumMod val="50000"/>
                </a:schemeClr>
              </a:solidFill>
              <a:latin typeface="Arial" panose="020B0604020202020204" pitchFamily="34" charset="0"/>
              <a:cs typeface="Arial" panose="020B0604020202020204" pitchFamily="34" charset="0"/>
            </a:endParaRPr>
          </a:p>
          <a:p>
            <a:endParaRPr lang="en-US" sz="1050" dirty="0">
              <a:solidFill>
                <a:schemeClr val="accent1">
                  <a:lumMod val="50000"/>
                </a:schemeClr>
              </a:solidFill>
              <a:latin typeface="Arial" panose="020B0604020202020204" pitchFamily="34" charset="0"/>
              <a:cs typeface="Arial" panose="020B0604020202020204" pitchFamily="34" charset="0"/>
            </a:endParaRPr>
          </a:p>
        </p:txBody>
      </p:sp>
      <p:pic>
        <p:nvPicPr>
          <p:cNvPr id="7" name="Рисунок 6" descr="Изображение выглядит как текст, Цвет Majorelle blue, диван, мебель&#10;&#10;Автоматически созданное описание">
            <a:extLst>
              <a:ext uri="{FF2B5EF4-FFF2-40B4-BE49-F238E27FC236}">
                <a16:creationId xmlns:a16="http://schemas.microsoft.com/office/drawing/2014/main" id="{61BE39BF-33D7-3FA9-F403-E00E1A88846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390" y="609105"/>
            <a:ext cx="3023192" cy="2016336"/>
          </a:xfrm>
          <a:prstGeom prst="rect">
            <a:avLst/>
          </a:prstGeom>
        </p:spPr>
      </p:pic>
      <p:pic>
        <p:nvPicPr>
          <p:cNvPr id="8" name="Рисунок 7" descr="Изображение выглядит как одежда, человек, Человеческое лицо, работа&#10;&#10;Автоматически созданное описание">
            <a:extLst>
              <a:ext uri="{FF2B5EF4-FFF2-40B4-BE49-F238E27FC236}">
                <a16:creationId xmlns:a16="http://schemas.microsoft.com/office/drawing/2014/main" id="{38DF2068-25B5-290A-EDDC-AA3EE038D9F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8107" y="2673966"/>
            <a:ext cx="3023475" cy="2015461"/>
          </a:xfrm>
          <a:prstGeom prst="rect">
            <a:avLst/>
          </a:prstGeom>
        </p:spPr>
      </p:pic>
      <p:pic>
        <p:nvPicPr>
          <p:cNvPr id="9" name="Рисунок 8" descr="Изображение выглядит как одежда, человек, Человеческое лицо, работа&#10;&#10;Автоматически созданное описание">
            <a:extLst>
              <a:ext uri="{FF2B5EF4-FFF2-40B4-BE49-F238E27FC236}">
                <a16:creationId xmlns:a16="http://schemas.microsoft.com/office/drawing/2014/main" id="{CCB5A08F-4E96-5336-1935-692575B3864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8389" y="4737952"/>
            <a:ext cx="3023193" cy="2015462"/>
          </a:xfrm>
          <a:prstGeom prst="rect">
            <a:avLst/>
          </a:prstGeom>
        </p:spPr>
      </p:pic>
    </p:spTree>
    <p:extLst>
      <p:ext uri="{BB962C8B-B14F-4D97-AF65-F5344CB8AC3E}">
        <p14:creationId xmlns:p14="http://schemas.microsoft.com/office/powerpoint/2010/main" val="415327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3260D72B-D7C8-D550-EF62-7DE1C6DAA5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027" y="2490343"/>
            <a:ext cx="2373347" cy="1299664"/>
          </a:xfrm>
          <a:prstGeom prst="rect">
            <a:avLst/>
          </a:prstGeom>
          <a:noFill/>
          <a:ln>
            <a:noFill/>
          </a:ln>
        </p:spPr>
      </p:pic>
      <p:sp>
        <p:nvSpPr>
          <p:cNvPr id="13" name="TextBox 12"/>
          <p:cNvSpPr txBox="1"/>
          <p:nvPr/>
        </p:nvSpPr>
        <p:spPr>
          <a:xfrm>
            <a:off x="2864585" y="835729"/>
            <a:ext cx="4635148" cy="338554"/>
          </a:xfrm>
          <a:prstGeom prst="rect">
            <a:avLst/>
          </a:prstGeom>
          <a:noFill/>
        </p:spPr>
        <p:txBody>
          <a:bodyPr wrap="square" rtlCol="0">
            <a:spAutoFit/>
          </a:bodyPr>
          <a:lstStyle/>
          <a:p>
            <a:pPr algn="ctr"/>
            <a:r>
              <a:rPr lang="en-US" sz="1600" b="1" dirty="0">
                <a:solidFill>
                  <a:srgbClr val="0097CA"/>
                </a:solidFill>
                <a:latin typeface="Arial" panose="020B0604020202020204" pitchFamily="34" charset="0"/>
                <a:cs typeface="Arial" panose="020B0604020202020204" pitchFamily="34" charset="0"/>
              </a:rPr>
              <a:t>OFFICIAL SUPPORT</a:t>
            </a:r>
            <a:endParaRPr lang="ru-RU" sz="1600" b="1" i="1" dirty="0">
              <a:solidFill>
                <a:srgbClr val="0097CA"/>
              </a:solidFill>
              <a:latin typeface="Arial" panose="020B0604020202020204" pitchFamily="34" charset="0"/>
              <a:cs typeface="Arial" panose="020B0604020202020204" pitchFamily="34" charset="0"/>
            </a:endParaRPr>
          </a:p>
        </p:txBody>
      </p:sp>
      <p:sp>
        <p:nvSpPr>
          <p:cNvPr id="14" name="TextBox 13"/>
          <p:cNvSpPr txBox="1"/>
          <p:nvPr/>
        </p:nvSpPr>
        <p:spPr>
          <a:xfrm>
            <a:off x="3570820" y="2283565"/>
            <a:ext cx="3774141"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PLATINUM SPONSOR:</a:t>
            </a:r>
            <a:endParaRPr lang="ru-RU" sz="1600" b="1" i="1" dirty="0">
              <a:solidFill>
                <a:srgbClr val="6E4D8B"/>
              </a:solidFill>
              <a:latin typeface="Arial" panose="020B0604020202020204" pitchFamily="34" charset="0"/>
              <a:cs typeface="Arial" panose="020B0604020202020204" pitchFamily="34" charset="0"/>
            </a:endParaRPr>
          </a:p>
        </p:txBody>
      </p:sp>
      <p:sp>
        <p:nvSpPr>
          <p:cNvPr id="16" name="TextBox 15"/>
          <p:cNvSpPr txBox="1"/>
          <p:nvPr/>
        </p:nvSpPr>
        <p:spPr>
          <a:xfrm>
            <a:off x="6733866" y="2271356"/>
            <a:ext cx="3361971"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GOLD SPONSOR:</a:t>
            </a:r>
            <a:endParaRPr lang="ru-RU" sz="1600" b="1" i="1" dirty="0">
              <a:solidFill>
                <a:srgbClr val="6E4D8B"/>
              </a:solidFill>
              <a:latin typeface="Arial" panose="020B0604020202020204" pitchFamily="34" charset="0"/>
              <a:cs typeface="Arial" panose="020B0604020202020204" pitchFamily="34" charset="0"/>
            </a:endParaRPr>
          </a:p>
        </p:txBody>
      </p:sp>
      <p:sp>
        <p:nvSpPr>
          <p:cNvPr id="19" name="TextBox 18"/>
          <p:cNvSpPr txBox="1"/>
          <p:nvPr/>
        </p:nvSpPr>
        <p:spPr>
          <a:xfrm>
            <a:off x="610992" y="3900270"/>
            <a:ext cx="3392987"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SILVER SPONSORS:</a:t>
            </a:r>
            <a:endParaRPr lang="ru-RU" sz="1600" b="1" i="1" dirty="0">
              <a:solidFill>
                <a:srgbClr val="6E4D8B"/>
              </a:solidFill>
              <a:latin typeface="Arial" panose="020B0604020202020204" pitchFamily="34" charset="0"/>
              <a:cs typeface="Arial" panose="020B0604020202020204" pitchFamily="34" charset="0"/>
            </a:endParaRPr>
          </a:p>
        </p:txBody>
      </p:sp>
      <p:sp>
        <p:nvSpPr>
          <p:cNvPr id="20" name="TextBox 19"/>
          <p:cNvSpPr txBox="1"/>
          <p:nvPr/>
        </p:nvSpPr>
        <p:spPr>
          <a:xfrm>
            <a:off x="5555395" y="3893931"/>
            <a:ext cx="3379694"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BRONZE SPONSORS:</a:t>
            </a:r>
            <a:endParaRPr lang="ru-RU" sz="1600" b="1" i="1" dirty="0">
              <a:solidFill>
                <a:srgbClr val="6E4D8B"/>
              </a:solidFill>
              <a:latin typeface="Arial" panose="020B0604020202020204" pitchFamily="34" charset="0"/>
              <a:cs typeface="Arial" panose="020B0604020202020204" pitchFamily="34" charset="0"/>
            </a:endParaRPr>
          </a:p>
        </p:txBody>
      </p:sp>
      <p:sp>
        <p:nvSpPr>
          <p:cNvPr id="21" name="TextBox 20"/>
          <p:cNvSpPr txBox="1"/>
          <p:nvPr/>
        </p:nvSpPr>
        <p:spPr>
          <a:xfrm>
            <a:off x="3004859" y="5558773"/>
            <a:ext cx="4429295"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BRANDED SPONSORS AND PARTNERS:</a:t>
            </a:r>
            <a:endParaRPr lang="ru-RU" sz="1600" b="1" i="1" dirty="0">
              <a:solidFill>
                <a:srgbClr val="6E4D8B"/>
              </a:solidFill>
              <a:latin typeface="Arial" panose="020B0604020202020204" pitchFamily="34" charset="0"/>
              <a:cs typeface="Arial" panose="020B0604020202020204" pitchFamily="34" charset="0"/>
            </a:endParaRPr>
          </a:p>
        </p:txBody>
      </p:sp>
      <p:pic>
        <p:nvPicPr>
          <p:cNvPr id="2" name="Рисунок 1" descr="acwa-power-logo">
            <a:extLst>
              <a:ext uri="{FF2B5EF4-FFF2-40B4-BE49-F238E27FC236}">
                <a16:creationId xmlns:a16="http://schemas.microsoft.com/office/drawing/2014/main" id="{63213217-719D-F1A7-1070-26DDF3A8CE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815" y="2706659"/>
            <a:ext cx="1648184" cy="913565"/>
          </a:xfrm>
          <a:prstGeom prst="rect">
            <a:avLst/>
          </a:prstGeom>
          <a:noFill/>
          <a:ln>
            <a:noFill/>
          </a:ln>
        </p:spPr>
      </p:pic>
      <p:sp>
        <p:nvSpPr>
          <p:cNvPr id="3" name="Rectangle 2">
            <a:extLst>
              <a:ext uri="{FF2B5EF4-FFF2-40B4-BE49-F238E27FC236}">
                <a16:creationId xmlns:a16="http://schemas.microsoft.com/office/drawing/2014/main" id="{75B8FB91-ED9C-AB45-8349-C694F7C2257E}"/>
              </a:ext>
            </a:extLst>
          </p:cNvPr>
          <p:cNvSpPr>
            <a:spLocks noChangeArrowheads="1"/>
          </p:cNvSpPr>
          <p:nvPr/>
        </p:nvSpPr>
        <p:spPr bwMode="auto">
          <a:xfrm>
            <a:off x="4387859" y="26500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
            <a:extLst>
              <a:ext uri="{FF2B5EF4-FFF2-40B4-BE49-F238E27FC236}">
                <a16:creationId xmlns:a16="http://schemas.microsoft.com/office/drawing/2014/main" id="{3B701400-E2E7-0F40-67B1-F9533ACAC2F2}"/>
              </a:ext>
            </a:extLst>
          </p:cNvPr>
          <p:cNvSpPr>
            <a:spLocks noChangeArrowheads="1"/>
          </p:cNvSpPr>
          <p:nvPr/>
        </p:nvSpPr>
        <p:spPr bwMode="auto">
          <a:xfrm>
            <a:off x="2061081" y="553120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2" name="Рисунок 31">
            <a:extLst>
              <a:ext uri="{FF2B5EF4-FFF2-40B4-BE49-F238E27FC236}">
                <a16:creationId xmlns:a16="http://schemas.microsoft.com/office/drawing/2014/main" id="{2451851E-0779-BE6C-0E65-679200814F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0185" y="1190482"/>
            <a:ext cx="4600266" cy="766711"/>
          </a:xfrm>
          <a:prstGeom prst="rect">
            <a:avLst/>
          </a:prstGeom>
          <a:noFill/>
          <a:ln>
            <a:noFill/>
          </a:ln>
        </p:spPr>
      </p:pic>
      <p:sp>
        <p:nvSpPr>
          <p:cNvPr id="22" name="Rectangle 2">
            <a:extLst>
              <a:ext uri="{FF2B5EF4-FFF2-40B4-BE49-F238E27FC236}">
                <a16:creationId xmlns:a16="http://schemas.microsoft.com/office/drawing/2014/main" id="{3DF278F2-3229-389B-7412-C5E4E7A42E9D}"/>
              </a:ext>
            </a:extLst>
          </p:cNvPr>
          <p:cNvSpPr>
            <a:spLocks noChangeArrowheads="1"/>
          </p:cNvSpPr>
          <p:nvPr/>
        </p:nvSpPr>
        <p:spPr bwMode="auto">
          <a:xfrm>
            <a:off x="6892420" y="37191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7">
            <a:extLst>
              <a:ext uri="{FF2B5EF4-FFF2-40B4-BE49-F238E27FC236}">
                <a16:creationId xmlns:a16="http://schemas.microsoft.com/office/drawing/2014/main" id="{7F5365F9-6322-731E-CDF9-A28CF97D41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281" y="4245816"/>
            <a:ext cx="1503539" cy="939276"/>
          </a:xfrm>
          <a:prstGeom prst="rect">
            <a:avLst/>
          </a:prstGeom>
        </p:spPr>
      </p:pic>
      <p:pic>
        <p:nvPicPr>
          <p:cNvPr id="9" name="Рисунок 8" descr="Изображение выглядит как логотип&#10;&#10;Автоматически созданное описание">
            <a:extLst>
              <a:ext uri="{FF2B5EF4-FFF2-40B4-BE49-F238E27FC236}">
                <a16:creationId xmlns:a16="http://schemas.microsoft.com/office/drawing/2014/main" id="{2B490D5B-34E9-26A8-BC5B-FA48FE0CC6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8" y="4509180"/>
            <a:ext cx="1267593" cy="376831"/>
          </a:xfrm>
          <a:prstGeom prst="rect">
            <a:avLst/>
          </a:prstGeom>
          <a:noFill/>
          <a:ln>
            <a:noFill/>
          </a:ln>
        </p:spPr>
      </p:pic>
      <p:sp>
        <p:nvSpPr>
          <p:cNvPr id="10" name="TextBox 9">
            <a:extLst>
              <a:ext uri="{FF2B5EF4-FFF2-40B4-BE49-F238E27FC236}">
                <a16:creationId xmlns:a16="http://schemas.microsoft.com/office/drawing/2014/main" id="{D976AF8E-2280-AF3B-A540-3C1ADA0514EB}"/>
              </a:ext>
            </a:extLst>
          </p:cNvPr>
          <p:cNvSpPr txBox="1"/>
          <p:nvPr/>
        </p:nvSpPr>
        <p:spPr>
          <a:xfrm>
            <a:off x="589495" y="2303305"/>
            <a:ext cx="3774141" cy="338554"/>
          </a:xfrm>
          <a:prstGeom prst="rect">
            <a:avLst/>
          </a:prstGeom>
          <a:noFill/>
        </p:spPr>
        <p:txBody>
          <a:bodyPr wrap="square" rtlCol="0">
            <a:spAutoFit/>
          </a:bodyPr>
          <a:lstStyle/>
          <a:p>
            <a:pPr algn="ctr"/>
            <a:r>
              <a:rPr lang="en-US" sz="1600" b="1" dirty="0">
                <a:solidFill>
                  <a:srgbClr val="6E4D8B"/>
                </a:solidFill>
                <a:latin typeface="Arial" panose="020B0604020202020204" pitchFamily="34" charset="0"/>
                <a:cs typeface="Arial" panose="020B0604020202020204" pitchFamily="34" charset="0"/>
              </a:rPr>
              <a:t>GENERAL SPONSOR:</a:t>
            </a:r>
            <a:endParaRPr lang="ru-RU" sz="1600" b="1" i="1" dirty="0">
              <a:solidFill>
                <a:srgbClr val="6E4D8B"/>
              </a:solidFill>
              <a:latin typeface="Arial" panose="020B0604020202020204" pitchFamily="34" charset="0"/>
              <a:cs typeface="Arial" panose="020B0604020202020204" pitchFamily="34" charset="0"/>
            </a:endParaRPr>
          </a:p>
        </p:txBody>
      </p:sp>
      <p:pic>
        <p:nvPicPr>
          <p:cNvPr id="11" name="Рисунок 10" descr="Изображение выглядит как логотип&#10;&#10;Автоматически созданное описание">
            <a:extLst>
              <a:ext uri="{FF2B5EF4-FFF2-40B4-BE49-F238E27FC236}">
                <a16:creationId xmlns:a16="http://schemas.microsoft.com/office/drawing/2014/main" id="{02ADCFE0-93C2-8537-2DB6-7380F81EF7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7784" y="2669709"/>
            <a:ext cx="1012453" cy="950515"/>
          </a:xfrm>
          <a:prstGeom prst="rect">
            <a:avLst/>
          </a:prstGeom>
          <a:noFill/>
          <a:ln>
            <a:noFill/>
          </a:ln>
        </p:spPr>
      </p:pic>
      <p:pic>
        <p:nvPicPr>
          <p:cNvPr id="17" name="Рисунок 16">
            <a:extLst>
              <a:ext uri="{FF2B5EF4-FFF2-40B4-BE49-F238E27FC236}">
                <a16:creationId xmlns:a16="http://schemas.microsoft.com/office/drawing/2014/main" id="{231BFCFF-1179-7A24-978E-F67D40C44A7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72142" y="4901274"/>
            <a:ext cx="1267753" cy="490089"/>
          </a:xfrm>
          <a:prstGeom prst="rect">
            <a:avLst/>
          </a:prstGeom>
          <a:noFill/>
          <a:ln>
            <a:noFill/>
          </a:ln>
        </p:spPr>
      </p:pic>
      <p:pic>
        <p:nvPicPr>
          <p:cNvPr id="18" name="Рисунок 17">
            <a:extLst>
              <a:ext uri="{FF2B5EF4-FFF2-40B4-BE49-F238E27FC236}">
                <a16:creationId xmlns:a16="http://schemas.microsoft.com/office/drawing/2014/main" id="{D5DEDD95-A8DB-5F8F-4EF3-CE0928DE7AC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1649" y="4423011"/>
            <a:ext cx="916873" cy="698383"/>
          </a:xfrm>
          <a:prstGeom prst="rect">
            <a:avLst/>
          </a:prstGeom>
          <a:noFill/>
          <a:ln>
            <a:noFill/>
          </a:ln>
        </p:spPr>
      </p:pic>
      <p:pic>
        <p:nvPicPr>
          <p:cNvPr id="23" name="Рисунок 22" descr="Изображение выглядит как текст&#10;&#10;Автоматически созданное описание">
            <a:extLst>
              <a:ext uri="{FF2B5EF4-FFF2-40B4-BE49-F238E27FC236}">
                <a16:creationId xmlns:a16="http://schemas.microsoft.com/office/drawing/2014/main" id="{462D62A4-43CB-6979-C6BA-F92146316BC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84626" y="4263431"/>
            <a:ext cx="1188376" cy="919224"/>
          </a:xfrm>
          <a:prstGeom prst="rect">
            <a:avLst/>
          </a:prstGeom>
          <a:noFill/>
          <a:ln>
            <a:noFill/>
          </a:ln>
        </p:spPr>
      </p:pic>
      <p:pic>
        <p:nvPicPr>
          <p:cNvPr id="24" name="Рисунок 23" descr="Изображение выглядит как текст&#10;&#10;Автоматически созданное описание">
            <a:extLst>
              <a:ext uri="{FF2B5EF4-FFF2-40B4-BE49-F238E27FC236}">
                <a16:creationId xmlns:a16="http://schemas.microsoft.com/office/drawing/2014/main" id="{05C6C17D-4B3A-E5F6-FBDB-BB4E159D235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5207" y="4355079"/>
            <a:ext cx="1753304" cy="298062"/>
          </a:xfrm>
          <a:prstGeom prst="rect">
            <a:avLst/>
          </a:prstGeom>
          <a:noFill/>
          <a:ln>
            <a:noFill/>
          </a:ln>
        </p:spPr>
      </p:pic>
      <p:pic>
        <p:nvPicPr>
          <p:cNvPr id="25" name="Рисунок 24">
            <a:extLst>
              <a:ext uri="{FF2B5EF4-FFF2-40B4-BE49-F238E27FC236}">
                <a16:creationId xmlns:a16="http://schemas.microsoft.com/office/drawing/2014/main" id="{305DBF85-DD90-CD67-FF5C-A07EA84F53D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10441" y="4520512"/>
            <a:ext cx="1628182" cy="565915"/>
          </a:xfrm>
          <a:prstGeom prst="rect">
            <a:avLst/>
          </a:prstGeom>
          <a:noFill/>
          <a:ln>
            <a:noFill/>
          </a:ln>
        </p:spPr>
      </p:pic>
      <p:pic>
        <p:nvPicPr>
          <p:cNvPr id="26" name="Рисунок 25" descr="Изображение выглядит как логотип&#10;&#10;Автоматически созданное описание">
            <a:extLst>
              <a:ext uri="{FF2B5EF4-FFF2-40B4-BE49-F238E27FC236}">
                <a16:creationId xmlns:a16="http://schemas.microsoft.com/office/drawing/2014/main" id="{BF106B28-B0AD-1388-44F2-D091AEB4432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22175" y="4450673"/>
            <a:ext cx="1317658" cy="729959"/>
          </a:xfrm>
          <a:prstGeom prst="rect">
            <a:avLst/>
          </a:prstGeom>
          <a:noFill/>
          <a:ln>
            <a:noFill/>
          </a:ln>
        </p:spPr>
      </p:pic>
      <p:pic>
        <p:nvPicPr>
          <p:cNvPr id="27" name="Рисунок 26">
            <a:extLst>
              <a:ext uri="{FF2B5EF4-FFF2-40B4-BE49-F238E27FC236}">
                <a16:creationId xmlns:a16="http://schemas.microsoft.com/office/drawing/2014/main" id="{B639F513-9F36-124C-0BBB-3105DAF2456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9439" y="6269696"/>
            <a:ext cx="1469962" cy="424875"/>
          </a:xfrm>
          <a:prstGeom prst="rect">
            <a:avLst/>
          </a:prstGeom>
          <a:noFill/>
          <a:ln>
            <a:noFill/>
          </a:ln>
        </p:spPr>
      </p:pic>
      <p:pic>
        <p:nvPicPr>
          <p:cNvPr id="28" name="Рисунок 27" descr="Изображение выглядит как логотип&#10;&#10;Автоматически созданное описание">
            <a:extLst>
              <a:ext uri="{FF2B5EF4-FFF2-40B4-BE49-F238E27FC236}">
                <a16:creationId xmlns:a16="http://schemas.microsoft.com/office/drawing/2014/main" id="{E5F37F4E-A6C6-C263-54E3-4570F13C91E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39945" y="5939971"/>
            <a:ext cx="979562" cy="949878"/>
          </a:xfrm>
          <a:prstGeom prst="rect">
            <a:avLst/>
          </a:prstGeom>
          <a:noFill/>
          <a:ln>
            <a:noFill/>
          </a:ln>
        </p:spPr>
      </p:pic>
      <p:pic>
        <p:nvPicPr>
          <p:cNvPr id="29" name="Рисунок 28">
            <a:extLst>
              <a:ext uri="{FF2B5EF4-FFF2-40B4-BE49-F238E27FC236}">
                <a16:creationId xmlns:a16="http://schemas.microsoft.com/office/drawing/2014/main" id="{1AFB6B41-9EBC-AF6A-C834-7F39FD4BDD66}"/>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67161" y="6082485"/>
            <a:ext cx="1102732" cy="664850"/>
          </a:xfrm>
          <a:prstGeom prst="rect">
            <a:avLst/>
          </a:prstGeom>
          <a:noFill/>
          <a:ln>
            <a:noFill/>
          </a:ln>
        </p:spPr>
      </p:pic>
      <p:pic>
        <p:nvPicPr>
          <p:cNvPr id="30" name="Рисунок 29" descr="Изображение выглядит как логотип&#10;&#10;Автоматически созданное описание">
            <a:extLst>
              <a:ext uri="{FF2B5EF4-FFF2-40B4-BE49-F238E27FC236}">
                <a16:creationId xmlns:a16="http://schemas.microsoft.com/office/drawing/2014/main" id="{AED27DF3-3A22-3063-0156-37E1E17635A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1330" y="5795111"/>
            <a:ext cx="1263017" cy="1263017"/>
          </a:xfrm>
          <a:prstGeom prst="rect">
            <a:avLst/>
          </a:prstGeom>
          <a:noFill/>
          <a:ln>
            <a:noFill/>
          </a:ln>
        </p:spPr>
      </p:pic>
    </p:spTree>
    <p:extLst>
      <p:ext uri="{BB962C8B-B14F-4D97-AF65-F5344CB8AC3E}">
        <p14:creationId xmlns:p14="http://schemas.microsoft.com/office/powerpoint/2010/main" val="83017506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TotalTime>
  <Words>1393</Words>
  <Application>Microsoft Office PowerPoint</Application>
  <PresentationFormat>Произвольный</PresentationFormat>
  <Paragraphs>151</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DESIGN_1</dc:creator>
  <cp:lastModifiedBy>Fatima Yakubova</cp:lastModifiedBy>
  <cp:revision>172</cp:revision>
  <dcterms:created xsi:type="dcterms:W3CDTF">2019-11-14T10:37:33Z</dcterms:created>
  <dcterms:modified xsi:type="dcterms:W3CDTF">2023-07-24T10:30:36Z</dcterms:modified>
</cp:coreProperties>
</file>